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3" r:id="rId3"/>
    <p:sldId id="258" r:id="rId4"/>
    <p:sldId id="259" r:id="rId5"/>
    <p:sldId id="279" r:id="rId6"/>
    <p:sldId id="260" r:id="rId7"/>
    <p:sldId id="261" r:id="rId8"/>
    <p:sldId id="280" r:id="rId9"/>
    <p:sldId id="281" r:id="rId10"/>
    <p:sldId id="282"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3" autoAdjust="0"/>
    <p:restoredTop sz="94660"/>
  </p:normalViewPr>
  <p:slideViewPr>
    <p:cSldViewPr snapToGrid="0">
      <p:cViewPr varScale="1">
        <p:scale>
          <a:sx n="115" d="100"/>
          <a:sy n="115" d="100"/>
        </p:scale>
        <p:origin x="11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7EE056-F175-4039-81AE-E91C51A56C4D}"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FBFD0-549B-441B-96E6-04FB60F16C9B}" type="slidenum">
              <a:rPr lang="en-US" smtClean="0"/>
              <a:t>‹#›</a:t>
            </a:fld>
            <a:endParaRPr lang="en-US"/>
          </a:p>
        </p:txBody>
      </p:sp>
    </p:spTree>
    <p:extLst>
      <p:ext uri="{BB962C8B-B14F-4D97-AF65-F5344CB8AC3E}">
        <p14:creationId xmlns:p14="http://schemas.microsoft.com/office/powerpoint/2010/main" val="2884181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7EE056-F175-4039-81AE-E91C51A56C4D}"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FBFD0-549B-441B-96E6-04FB60F16C9B}" type="slidenum">
              <a:rPr lang="en-US" smtClean="0"/>
              <a:t>‹#›</a:t>
            </a:fld>
            <a:endParaRPr lang="en-US"/>
          </a:p>
        </p:txBody>
      </p:sp>
    </p:spTree>
    <p:extLst>
      <p:ext uri="{BB962C8B-B14F-4D97-AF65-F5344CB8AC3E}">
        <p14:creationId xmlns:p14="http://schemas.microsoft.com/office/powerpoint/2010/main" val="2439325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7EE056-F175-4039-81AE-E91C51A56C4D}"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FBFD0-549B-441B-96E6-04FB60F16C9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37510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7EE056-F175-4039-81AE-E91C51A56C4D}"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FBFD0-549B-441B-96E6-04FB60F16C9B}" type="slidenum">
              <a:rPr lang="en-US" smtClean="0"/>
              <a:t>‹#›</a:t>
            </a:fld>
            <a:endParaRPr lang="en-US"/>
          </a:p>
        </p:txBody>
      </p:sp>
    </p:spTree>
    <p:extLst>
      <p:ext uri="{BB962C8B-B14F-4D97-AF65-F5344CB8AC3E}">
        <p14:creationId xmlns:p14="http://schemas.microsoft.com/office/powerpoint/2010/main" val="541890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7EE056-F175-4039-81AE-E91C51A56C4D}"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FBFD0-549B-441B-96E6-04FB60F16C9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54306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7EE056-F175-4039-81AE-E91C51A56C4D}"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FBFD0-549B-441B-96E6-04FB60F16C9B}" type="slidenum">
              <a:rPr lang="en-US" smtClean="0"/>
              <a:t>‹#›</a:t>
            </a:fld>
            <a:endParaRPr lang="en-US"/>
          </a:p>
        </p:txBody>
      </p:sp>
    </p:spTree>
    <p:extLst>
      <p:ext uri="{BB962C8B-B14F-4D97-AF65-F5344CB8AC3E}">
        <p14:creationId xmlns:p14="http://schemas.microsoft.com/office/powerpoint/2010/main" val="1123300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7EE056-F175-4039-81AE-E91C51A56C4D}"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FBFD0-549B-441B-96E6-04FB60F16C9B}" type="slidenum">
              <a:rPr lang="en-US" smtClean="0"/>
              <a:t>‹#›</a:t>
            </a:fld>
            <a:endParaRPr lang="en-US"/>
          </a:p>
        </p:txBody>
      </p:sp>
    </p:spTree>
    <p:extLst>
      <p:ext uri="{BB962C8B-B14F-4D97-AF65-F5344CB8AC3E}">
        <p14:creationId xmlns:p14="http://schemas.microsoft.com/office/powerpoint/2010/main" val="2040726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7EE056-F175-4039-81AE-E91C51A56C4D}"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FBFD0-549B-441B-96E6-04FB60F16C9B}" type="slidenum">
              <a:rPr lang="en-US" smtClean="0"/>
              <a:t>‹#›</a:t>
            </a:fld>
            <a:endParaRPr lang="en-US"/>
          </a:p>
        </p:txBody>
      </p:sp>
    </p:spTree>
    <p:extLst>
      <p:ext uri="{BB962C8B-B14F-4D97-AF65-F5344CB8AC3E}">
        <p14:creationId xmlns:p14="http://schemas.microsoft.com/office/powerpoint/2010/main" val="273159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7EE056-F175-4039-81AE-E91C51A56C4D}"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FBFD0-549B-441B-96E6-04FB60F16C9B}" type="slidenum">
              <a:rPr lang="en-US" smtClean="0"/>
              <a:t>‹#›</a:t>
            </a:fld>
            <a:endParaRPr lang="en-US"/>
          </a:p>
        </p:txBody>
      </p:sp>
    </p:spTree>
    <p:extLst>
      <p:ext uri="{BB962C8B-B14F-4D97-AF65-F5344CB8AC3E}">
        <p14:creationId xmlns:p14="http://schemas.microsoft.com/office/powerpoint/2010/main" val="54114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7EE056-F175-4039-81AE-E91C51A56C4D}"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FBFD0-549B-441B-96E6-04FB60F16C9B}" type="slidenum">
              <a:rPr lang="en-US" smtClean="0"/>
              <a:t>‹#›</a:t>
            </a:fld>
            <a:endParaRPr lang="en-US"/>
          </a:p>
        </p:txBody>
      </p:sp>
    </p:spTree>
    <p:extLst>
      <p:ext uri="{BB962C8B-B14F-4D97-AF65-F5344CB8AC3E}">
        <p14:creationId xmlns:p14="http://schemas.microsoft.com/office/powerpoint/2010/main" val="3321154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7EE056-F175-4039-81AE-E91C51A56C4D}"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FBFD0-549B-441B-96E6-04FB60F16C9B}" type="slidenum">
              <a:rPr lang="en-US" smtClean="0"/>
              <a:t>‹#›</a:t>
            </a:fld>
            <a:endParaRPr lang="en-US"/>
          </a:p>
        </p:txBody>
      </p:sp>
    </p:spTree>
    <p:extLst>
      <p:ext uri="{BB962C8B-B14F-4D97-AF65-F5344CB8AC3E}">
        <p14:creationId xmlns:p14="http://schemas.microsoft.com/office/powerpoint/2010/main" val="3660175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7EE056-F175-4039-81AE-E91C51A56C4D}" type="datetimeFigureOut">
              <a:rPr lang="en-US" smtClean="0"/>
              <a:t>10/24/2023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3FBFD0-549B-441B-96E6-04FB60F16C9B}" type="slidenum">
              <a:rPr lang="en-US" smtClean="0"/>
              <a:t>‹#›</a:t>
            </a:fld>
            <a:endParaRPr lang="en-US"/>
          </a:p>
        </p:txBody>
      </p:sp>
    </p:spTree>
    <p:extLst>
      <p:ext uri="{BB962C8B-B14F-4D97-AF65-F5344CB8AC3E}">
        <p14:creationId xmlns:p14="http://schemas.microsoft.com/office/powerpoint/2010/main" val="2770880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7EE056-F175-4039-81AE-E91C51A56C4D}" type="datetimeFigureOut">
              <a:rPr lang="en-US" smtClean="0"/>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3FBFD0-549B-441B-96E6-04FB60F16C9B}" type="slidenum">
              <a:rPr lang="en-US" smtClean="0"/>
              <a:t>‹#›</a:t>
            </a:fld>
            <a:endParaRPr lang="en-US"/>
          </a:p>
        </p:txBody>
      </p:sp>
    </p:spTree>
    <p:extLst>
      <p:ext uri="{BB962C8B-B14F-4D97-AF65-F5344CB8AC3E}">
        <p14:creationId xmlns:p14="http://schemas.microsoft.com/office/powerpoint/2010/main" val="3618994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EE056-F175-4039-81AE-E91C51A56C4D}" type="datetimeFigureOut">
              <a:rPr lang="en-US" smtClean="0"/>
              <a:t>10/24/2023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3FBFD0-549B-441B-96E6-04FB60F16C9B}" type="slidenum">
              <a:rPr lang="en-US" smtClean="0"/>
              <a:t>‹#›</a:t>
            </a:fld>
            <a:endParaRPr lang="en-US"/>
          </a:p>
        </p:txBody>
      </p:sp>
    </p:spTree>
    <p:extLst>
      <p:ext uri="{BB962C8B-B14F-4D97-AF65-F5344CB8AC3E}">
        <p14:creationId xmlns:p14="http://schemas.microsoft.com/office/powerpoint/2010/main" val="1077183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7EE056-F175-4039-81AE-E91C51A56C4D}"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FBFD0-549B-441B-96E6-04FB60F16C9B}" type="slidenum">
              <a:rPr lang="en-US" smtClean="0"/>
              <a:t>‹#›</a:t>
            </a:fld>
            <a:endParaRPr lang="en-US"/>
          </a:p>
        </p:txBody>
      </p:sp>
    </p:spTree>
    <p:extLst>
      <p:ext uri="{BB962C8B-B14F-4D97-AF65-F5344CB8AC3E}">
        <p14:creationId xmlns:p14="http://schemas.microsoft.com/office/powerpoint/2010/main" val="4169086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7EE056-F175-4039-81AE-E91C51A56C4D}"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FBFD0-549B-441B-96E6-04FB60F16C9B}" type="slidenum">
              <a:rPr lang="en-US" smtClean="0"/>
              <a:t>‹#›</a:t>
            </a:fld>
            <a:endParaRPr lang="en-US"/>
          </a:p>
        </p:txBody>
      </p:sp>
    </p:spTree>
    <p:extLst>
      <p:ext uri="{BB962C8B-B14F-4D97-AF65-F5344CB8AC3E}">
        <p14:creationId xmlns:p14="http://schemas.microsoft.com/office/powerpoint/2010/main" val="676269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7EE056-F175-4039-81AE-E91C51A56C4D}" type="datetimeFigureOut">
              <a:rPr lang="en-US" smtClean="0"/>
              <a:t>10/24/2023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B3FBFD0-549B-441B-96E6-04FB60F16C9B}" type="slidenum">
              <a:rPr lang="en-US" smtClean="0"/>
              <a:t>‹#›</a:t>
            </a:fld>
            <a:endParaRPr lang="en-US"/>
          </a:p>
        </p:txBody>
      </p:sp>
    </p:spTree>
    <p:extLst>
      <p:ext uri="{BB962C8B-B14F-4D97-AF65-F5344CB8AC3E}">
        <p14:creationId xmlns:p14="http://schemas.microsoft.com/office/powerpoint/2010/main" val="564613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PFASinfo@wilpfus.org" TargetMode="Externa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www.consumerreports.org/health/bottled-water/pfas-in-bottled-water-new-study-finds-a1111233122/" TargetMode="External"/><Relationship Id="rId7" Type="http://schemas.openxmlformats.org/officeDocument/2006/relationships/hyperlink" Target="https://creativecommons.org/licenses/by-sa/3.0/" TargetMode="External"/><Relationship Id="rId2" Type="http://schemas.openxmlformats.org/officeDocument/2006/relationships/hyperlink" Target="https://pfascentral.org/pfas-free-products/" TargetMode="External"/><Relationship Id="rId1" Type="http://schemas.openxmlformats.org/officeDocument/2006/relationships/slideLayout" Target="../slideLayouts/slideLayout2.xml"/><Relationship Id="rId6" Type="http://schemas.openxmlformats.org/officeDocument/2006/relationships/hyperlink" Target="https://www.picserver.org/highway-signs2/r/risk-management.html" TargetMode="External"/><Relationship Id="rId5" Type="http://schemas.openxmlformats.org/officeDocument/2006/relationships/image" Target="../media/image10.jpg"/><Relationship Id="rId4" Type="http://schemas.openxmlformats.org/officeDocument/2006/relationships/hyperlink" Target="Farmer&#8217;s%20Toolbox%20for%20Integrated%20Pest%20Management"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mailto:PFASinfo@wilpfus.org" TargetMode="External"/><Relationship Id="rId3" Type="http://schemas.openxmlformats.org/officeDocument/2006/relationships/hyperlink" Target="http://www.ewg.org/" TargetMode="External"/><Relationship Id="rId7" Type="http://schemas.openxmlformats.org/officeDocument/2006/relationships/hyperlink" Target="https://thebluediamondgallery.com/hand-held-card/r/resources.html" TargetMode="External"/><Relationship Id="rId2" Type="http://schemas.openxmlformats.org/officeDocument/2006/relationships/hyperlink" Target="http://www.militarypoisons.org/" TargetMode="Externa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s://datam.jrc.ec.europa.eu/datam/mashup/IPM/index.html" TargetMode="External"/><Relationship Id="rId4" Type="http://schemas.openxmlformats.org/officeDocument/2006/relationships/hyperlink" Target="https://pfascentral.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Chemical_industry" TargetMode="External"/><Relationship Id="rId2" Type="http://schemas.openxmlformats.org/officeDocument/2006/relationships/hyperlink" Target="https://en.wikipedia.org/wiki/Pesticide" TargetMode="External"/><Relationship Id="rId1" Type="http://schemas.openxmlformats.org/officeDocument/2006/relationships/slideLayout" Target="../slideLayouts/slideLayout2.xml"/><Relationship Id="rId6" Type="http://schemas.openxmlformats.org/officeDocument/2006/relationships/hyperlink" Target="http://npic.orst.edu/envir/testing.html" TargetMode="External"/><Relationship Id="rId5" Type="http://schemas.openxmlformats.org/officeDocument/2006/relationships/hyperlink" Target="https://en.wikipedia.org/wiki/Marketing_claim" TargetMode="External"/><Relationship Id="rId4" Type="http://schemas.openxmlformats.org/officeDocument/2006/relationships/hyperlink" Target="https://en.wikipedia.org/wiki/Disinformatio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anrweb.vt.gov/DEC/DWGWP/searchWS.asp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70119-36C2-D05C-1CBD-5E11F263DD68}"/>
              </a:ext>
            </a:extLst>
          </p:cNvPr>
          <p:cNvSpPr>
            <a:spLocks noGrp="1"/>
          </p:cNvSpPr>
          <p:nvPr>
            <p:ph type="ctrTitle"/>
          </p:nvPr>
        </p:nvSpPr>
        <p:spPr>
          <a:xfrm>
            <a:off x="1142917" y="574091"/>
            <a:ext cx="8312368" cy="3940337"/>
          </a:xfrm>
        </p:spPr>
        <p:txBody>
          <a:bodyPr>
            <a:normAutofit fontScale="90000"/>
          </a:bodyPr>
          <a:lstStyle/>
          <a:p>
            <a:pPr algn="l"/>
            <a:r>
              <a:rPr lang="en-US" sz="8900" dirty="0">
                <a:solidFill>
                  <a:schemeClr val="accent2">
                    <a:lumMod val="75000"/>
                  </a:schemeClr>
                </a:solidFill>
                <a:latin typeface="Arial Black" panose="020B0A04020102020204" pitchFamily="34" charset="0"/>
                <a:cs typeface="Arial" panose="020B0604020202020204" pitchFamily="34" charset="0"/>
              </a:rPr>
              <a:t>PFAS</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4800" b="1" i="1" dirty="0">
                <a:solidFill>
                  <a:schemeClr val="accent2">
                    <a:lumMod val="75000"/>
                  </a:schemeClr>
                </a:solidFill>
                <a:latin typeface="Arial" panose="020B0604020202020204" pitchFamily="34" charset="0"/>
                <a:cs typeface="Arial" panose="020B0604020202020204" pitchFamily="34" charset="0"/>
              </a:rPr>
              <a:t>“Forever chemicals” in pesticides and on our farms and in our food.</a:t>
            </a:r>
            <a:endParaRPr lang="en-US" sz="4800" b="1" i="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D13E67D-DB8E-76A5-70F6-A4E3EBE28DB2}"/>
              </a:ext>
            </a:extLst>
          </p:cNvPr>
          <p:cNvSpPr>
            <a:spLocks noGrp="1"/>
          </p:cNvSpPr>
          <p:nvPr>
            <p:ph type="subTitle" idx="1"/>
          </p:nvPr>
        </p:nvSpPr>
        <p:spPr>
          <a:xfrm>
            <a:off x="961635" y="4941651"/>
            <a:ext cx="9116220" cy="1571625"/>
          </a:xfrm>
        </p:spPr>
        <p:txBody>
          <a:bodyPr>
            <a:normAutofit/>
          </a:bodyPr>
          <a:lstStyle/>
          <a:p>
            <a:pPr algn="r">
              <a:spcBef>
                <a:spcPts val="0"/>
              </a:spcBef>
            </a:pPr>
            <a:r>
              <a:rPr lang="en-US" sz="2400" b="1" i="1" dirty="0">
                <a:solidFill>
                  <a:schemeClr val="tx1">
                    <a:lumMod val="75000"/>
                    <a:lumOff val="25000"/>
                  </a:schemeClr>
                </a:solidFill>
                <a:latin typeface="Arial" panose="020B0604020202020204" pitchFamily="34" charset="0"/>
                <a:cs typeface="Arial" panose="020B0604020202020204" pitchFamily="34" charset="0"/>
              </a:rPr>
              <a:t>Marguerite Adelman</a:t>
            </a:r>
          </a:p>
          <a:p>
            <a:pPr algn="r">
              <a:spcBef>
                <a:spcPts val="0"/>
              </a:spcBef>
            </a:pPr>
            <a:r>
              <a:rPr lang="en-US" sz="2400" i="1" dirty="0">
                <a:solidFill>
                  <a:schemeClr val="tx1">
                    <a:lumMod val="75000"/>
                    <a:lumOff val="25000"/>
                  </a:schemeClr>
                </a:solidFill>
                <a:latin typeface="Arial" panose="020B0604020202020204" pitchFamily="34" charset="0"/>
                <a:cs typeface="Arial" panose="020B0604020202020204" pitchFamily="34" charset="0"/>
              </a:rPr>
              <a:t>Vermont PFAS Coalition, a project of the</a:t>
            </a:r>
          </a:p>
          <a:p>
            <a:pPr algn="r">
              <a:spcBef>
                <a:spcPts val="0"/>
              </a:spcBef>
            </a:pPr>
            <a:r>
              <a:rPr lang="en-US" sz="2400" i="1" dirty="0">
                <a:solidFill>
                  <a:schemeClr val="tx1">
                    <a:lumMod val="75000"/>
                    <a:lumOff val="25000"/>
                  </a:schemeClr>
                </a:solidFill>
                <a:latin typeface="Arial" panose="020B0604020202020204" pitchFamily="34" charset="0"/>
                <a:cs typeface="Arial" panose="020B0604020202020204" pitchFamily="34" charset="0"/>
              </a:rPr>
              <a:t>Women’s International League for Peace and Freedom</a:t>
            </a:r>
          </a:p>
          <a:p>
            <a:pPr algn="r">
              <a:spcBef>
                <a:spcPts val="0"/>
              </a:spcBef>
            </a:pPr>
            <a:r>
              <a:rPr lang="en-US" sz="2400" b="1" u="sng"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pfasinfo@wilpfus.org</a:t>
            </a:r>
            <a:endParaRPr lang="en-US" sz="2400" b="1" dirty="0">
              <a:solidFill>
                <a:schemeClr val="accent1">
                  <a:lumMod val="50000"/>
                </a:schemeClr>
              </a:solidFill>
              <a:latin typeface="Arial" panose="020B0604020202020204" pitchFamily="34" charset="0"/>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593264D1-8C1F-73FA-E24F-CD56C1ACB951}"/>
              </a:ext>
            </a:extLst>
          </p:cNvPr>
          <p:cNvPicPr>
            <a:picLocks noChangeAspect="1"/>
          </p:cNvPicPr>
          <p:nvPr/>
        </p:nvPicPr>
        <p:blipFill rotWithShape="1">
          <a:blip r:embed="rId3">
            <a:extLst>
              <a:ext uri="{28A0092B-C50C-407E-A947-70E740481C1C}">
                <a14:useLocalDpi xmlns:a14="http://schemas.microsoft.com/office/drawing/2010/main" val="0"/>
              </a:ext>
            </a:extLst>
          </a:blip>
          <a:srcRect l="20674" r="20384" b="5767"/>
          <a:stretch/>
        </p:blipFill>
        <p:spPr>
          <a:xfrm>
            <a:off x="695446" y="4514428"/>
            <a:ext cx="1718816" cy="1769481"/>
          </a:xfrm>
          <a:prstGeom prst="rect">
            <a:avLst/>
          </a:prstGeom>
        </p:spPr>
      </p:pic>
      <p:pic>
        <p:nvPicPr>
          <p:cNvPr id="7" name="Picture 6" descr="Chart, bubble chart&#10;&#10;Description automatically generated">
            <a:extLst>
              <a:ext uri="{FF2B5EF4-FFF2-40B4-BE49-F238E27FC236}">
                <a16:creationId xmlns:a16="http://schemas.microsoft.com/office/drawing/2014/main" id="{A6E894E1-EC8D-EC4B-88F7-1289782A652F}"/>
              </a:ext>
            </a:extLst>
          </p:cNvPr>
          <p:cNvPicPr>
            <a:picLocks noChangeAspect="1"/>
          </p:cNvPicPr>
          <p:nvPr/>
        </p:nvPicPr>
        <p:blipFill rotWithShape="1">
          <a:blip r:embed="rId4">
            <a:extLst>
              <a:ext uri="{28A0092B-C50C-407E-A947-70E740481C1C}">
                <a14:useLocalDpi xmlns:a14="http://schemas.microsoft.com/office/drawing/2010/main" val="0"/>
              </a:ext>
            </a:extLst>
          </a:blip>
          <a:srcRect r="-450"/>
          <a:stretch/>
        </p:blipFill>
        <p:spPr>
          <a:xfrm>
            <a:off x="4905870" y="574091"/>
            <a:ext cx="3944762" cy="1571625"/>
          </a:xfrm>
          <a:prstGeom prst="rect">
            <a:avLst/>
          </a:prstGeom>
        </p:spPr>
      </p:pic>
    </p:spTree>
    <p:extLst>
      <p:ext uri="{BB962C8B-B14F-4D97-AF65-F5344CB8AC3E}">
        <p14:creationId xmlns:p14="http://schemas.microsoft.com/office/powerpoint/2010/main" val="3548034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ACF15-A7DB-F63B-F7C7-99291CB6BF0A}"/>
              </a:ext>
            </a:extLst>
          </p:cNvPr>
          <p:cNvSpPr>
            <a:spLocks noGrp="1"/>
          </p:cNvSpPr>
          <p:nvPr>
            <p:ph type="title"/>
          </p:nvPr>
        </p:nvSpPr>
        <p:spPr>
          <a:xfrm>
            <a:off x="3183775" y="290945"/>
            <a:ext cx="7606145" cy="1639455"/>
          </a:xfrm>
        </p:spPr>
        <p:txBody>
          <a:bodyPr>
            <a:noAutofit/>
          </a:bodyPr>
          <a:lstStyle/>
          <a:p>
            <a:r>
              <a:rPr lang="en-US" sz="4000" b="1" dirty="0">
                <a:solidFill>
                  <a:schemeClr val="accent2">
                    <a:lumMod val="50000"/>
                  </a:schemeClr>
                </a:solidFill>
              </a:rPr>
              <a:t>Take Action Against PFAS </a:t>
            </a:r>
            <a:br>
              <a:rPr lang="en-US" sz="4000" b="1" dirty="0">
                <a:solidFill>
                  <a:schemeClr val="accent2">
                    <a:lumMod val="50000"/>
                  </a:schemeClr>
                </a:solidFill>
              </a:rPr>
            </a:br>
            <a:r>
              <a:rPr lang="en-US" sz="4000" b="1" dirty="0">
                <a:solidFill>
                  <a:schemeClr val="accent2">
                    <a:lumMod val="50000"/>
                  </a:schemeClr>
                </a:solidFill>
              </a:rPr>
              <a:t>and Pesticides in our Food</a:t>
            </a:r>
          </a:p>
        </p:txBody>
      </p:sp>
      <p:sp>
        <p:nvSpPr>
          <p:cNvPr id="3" name="Content Placeholder 2">
            <a:extLst>
              <a:ext uri="{FF2B5EF4-FFF2-40B4-BE49-F238E27FC236}">
                <a16:creationId xmlns:a16="http://schemas.microsoft.com/office/drawing/2014/main" id="{F04A49E7-A6D2-3CCF-7DD8-246FD051DBCC}"/>
              </a:ext>
            </a:extLst>
          </p:cNvPr>
          <p:cNvSpPr>
            <a:spLocks noGrp="1"/>
          </p:cNvSpPr>
          <p:nvPr>
            <p:ph idx="1"/>
          </p:nvPr>
        </p:nvSpPr>
        <p:spPr>
          <a:xfrm>
            <a:off x="349511" y="1930400"/>
            <a:ext cx="10889988" cy="4844473"/>
          </a:xfrm>
        </p:spPr>
        <p:txBody>
          <a:bodyPr>
            <a:normAutofit fontScale="62500" lnSpcReduction="20000"/>
          </a:bodyPr>
          <a:lstStyle/>
          <a:p>
            <a:r>
              <a:rPr lang="en-US" sz="2900" b="1" dirty="0">
                <a:latin typeface="Arial" panose="020B0604020202020204" pitchFamily="34" charset="0"/>
                <a:cs typeface="Arial" panose="020B0604020202020204" pitchFamily="34" charset="0"/>
              </a:rPr>
              <a:t>Favor retailers that don’t use PFAS:  </a:t>
            </a:r>
            <a:r>
              <a:rPr lang="en-US" sz="2900" b="1" u="sng" dirty="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https://pfascentral.org/pfas-free-products/</a:t>
            </a:r>
            <a:endParaRPr lang="en-US" sz="2900" b="1" dirty="0">
              <a:solidFill>
                <a:schemeClr val="accent2">
                  <a:lumMod val="50000"/>
                </a:schemeClr>
              </a:solidFill>
              <a:latin typeface="Arial" panose="020B0604020202020204" pitchFamily="34" charset="0"/>
              <a:cs typeface="Arial" panose="020B0604020202020204" pitchFamily="34" charset="0"/>
            </a:endParaRPr>
          </a:p>
          <a:p>
            <a:r>
              <a:rPr lang="en-US" sz="2900" b="1" dirty="0">
                <a:latin typeface="Arial" panose="020B0604020202020204" pitchFamily="34" charset="0"/>
                <a:cs typeface="Arial" panose="020B0604020202020204" pitchFamily="34" charset="0"/>
              </a:rPr>
              <a:t>Don’t assume products with environmentally friendly claims are PFAS-free. </a:t>
            </a:r>
            <a:r>
              <a:rPr lang="en-US" sz="2900" dirty="0">
                <a:latin typeface="Arial" panose="020B0604020202020204" pitchFamily="34" charset="0"/>
                <a:cs typeface="Arial" panose="020B0604020202020204" pitchFamily="34" charset="0"/>
              </a:rPr>
              <a:t>Ask the retailer.</a:t>
            </a:r>
          </a:p>
          <a:p>
            <a:r>
              <a:rPr lang="en-US" sz="2900" b="1" dirty="0">
                <a:latin typeface="Arial" panose="020B0604020202020204" pitchFamily="34" charset="0"/>
                <a:cs typeface="Arial" panose="020B0604020202020204" pitchFamily="34" charset="0"/>
              </a:rPr>
              <a:t>Purchase organic foods or grow your own without pesticides. </a:t>
            </a:r>
            <a:endParaRPr lang="en-US" sz="2900" dirty="0">
              <a:latin typeface="Arial" panose="020B0604020202020204" pitchFamily="34" charset="0"/>
              <a:cs typeface="Arial" panose="020B0604020202020204" pitchFamily="34" charset="0"/>
            </a:endParaRPr>
          </a:p>
          <a:p>
            <a:r>
              <a:rPr lang="en-US" sz="2900" b="1" dirty="0">
                <a:latin typeface="Arial" panose="020B0604020202020204" pitchFamily="34" charset="0"/>
                <a:cs typeface="Arial" panose="020B0604020202020204" pitchFamily="34" charset="0"/>
              </a:rPr>
              <a:t>Transfer food out of packaging when you can. </a:t>
            </a:r>
            <a:endParaRPr lang="en-US" sz="2900" dirty="0">
              <a:latin typeface="Arial" panose="020B0604020202020204" pitchFamily="34" charset="0"/>
              <a:cs typeface="Arial" panose="020B0604020202020204" pitchFamily="34" charset="0"/>
            </a:endParaRPr>
          </a:p>
          <a:p>
            <a:r>
              <a:rPr lang="en-US" sz="2900" b="1" dirty="0">
                <a:latin typeface="Arial" panose="020B0604020202020204" pitchFamily="34" charset="0"/>
                <a:cs typeface="Arial" panose="020B0604020202020204" pitchFamily="34" charset="0"/>
              </a:rPr>
              <a:t>Test your water for PFAS. </a:t>
            </a:r>
            <a:r>
              <a:rPr lang="en-US" sz="2900" dirty="0">
                <a:latin typeface="Arial" panose="020B0604020202020204" pitchFamily="34" charset="0"/>
                <a:cs typeface="Arial" panose="020B0604020202020204" pitchFamily="34" charset="0"/>
              </a:rPr>
              <a:t>If you use or serve bottled and carbonated waters, use brands with no PFAS: </a:t>
            </a:r>
            <a:r>
              <a:rPr lang="en-US" sz="2900" b="1" dirty="0">
                <a:solidFill>
                  <a:schemeClr val="accent2">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https://www.consumerreports.org/health/bottled-water/pfas-in-bottled-water-new-study-finds-a1111233122/</a:t>
            </a:r>
            <a:endParaRPr lang="en-US" sz="2900" b="1" dirty="0">
              <a:solidFill>
                <a:schemeClr val="accent2">
                  <a:lumMod val="50000"/>
                </a:schemeClr>
              </a:solidFill>
              <a:latin typeface="Arial" panose="020B0604020202020204" pitchFamily="34" charset="0"/>
              <a:cs typeface="Arial" panose="020B0604020202020204" pitchFamily="34" charset="0"/>
            </a:endParaRPr>
          </a:p>
          <a:p>
            <a:r>
              <a:rPr lang="en-US" sz="2900" b="1" dirty="0">
                <a:latin typeface="Arial" panose="020B0604020202020204" pitchFamily="34" charset="0"/>
                <a:cs typeface="Arial" panose="020B0604020202020204" pitchFamily="34" charset="0"/>
              </a:rPr>
              <a:t>Help enact legislation to ban PFAS, especially in pesticides. </a:t>
            </a:r>
            <a:r>
              <a:rPr lang="en-US" sz="2900" dirty="0">
                <a:latin typeface="Arial" panose="020B0604020202020204" pitchFamily="34" charset="0"/>
                <a:cs typeface="Arial" panose="020B0604020202020204" pitchFamily="34" charset="0"/>
              </a:rPr>
              <a:t>Maine is the first state to enact a </a:t>
            </a:r>
            <a:r>
              <a:rPr lang="en-US" sz="2900" dirty="0">
                <a:solidFill>
                  <a:schemeClr val="tx1"/>
                </a:solidFill>
                <a:latin typeface="Arial" panose="020B0604020202020204" pitchFamily="34" charset="0"/>
                <a:cs typeface="Arial" panose="020B0604020202020204" pitchFamily="34" charset="0"/>
              </a:rPr>
              <a:t>comprehensive ban </a:t>
            </a:r>
            <a:r>
              <a:rPr lang="en-US" sz="2900" dirty="0">
                <a:latin typeface="Arial" panose="020B0604020202020204" pitchFamily="34" charset="0"/>
                <a:cs typeface="Arial" panose="020B0604020202020204" pitchFamily="34" charset="0"/>
              </a:rPr>
              <a:t>on pesticides that include intentionally added PFAS, and pesticides contaminated with PFAS. Vermont should do this as well.  Add PFAS in pesticides to S.25.</a:t>
            </a:r>
          </a:p>
          <a:p>
            <a:r>
              <a:rPr lang="en-US" sz="2900" b="1" dirty="0">
                <a:latin typeface="Arial" panose="020B0604020202020204" pitchFamily="34" charset="0"/>
                <a:cs typeface="Arial" panose="020B0604020202020204" pitchFamily="34" charset="0"/>
              </a:rPr>
              <a:t>Help enact legislation to reduce the use of pesticides in Vermont.  </a:t>
            </a:r>
            <a:r>
              <a:rPr lang="en-US" sz="2900" dirty="0">
                <a:latin typeface="Arial" panose="020B0604020202020204" pitchFamily="34" charset="0"/>
                <a:cs typeface="Arial" panose="020B0604020202020204" pitchFamily="34" charset="0"/>
              </a:rPr>
              <a:t>Make the Farm to Plate 20% reduction in pesticide use an enforceable and measurable piece of legislation.  Why not take on the EU’s 50% goal of reduction by 2030?</a:t>
            </a:r>
          </a:p>
          <a:p>
            <a:r>
              <a:rPr lang="en-US" sz="2900" b="1" dirty="0">
                <a:latin typeface="Arial" panose="020B0604020202020204" pitchFamily="34" charset="0"/>
                <a:cs typeface="Arial" panose="020B0604020202020204" pitchFamily="34" charset="0"/>
              </a:rPr>
              <a:t>Don’t use </a:t>
            </a:r>
            <a:r>
              <a:rPr lang="en-US" sz="2900" b="1" dirty="0" err="1">
                <a:latin typeface="Arial" panose="020B0604020202020204" pitchFamily="34" charset="0"/>
                <a:cs typeface="Arial" panose="020B0604020202020204" pitchFamily="34" charset="0"/>
              </a:rPr>
              <a:t>biosludge</a:t>
            </a:r>
            <a:r>
              <a:rPr lang="en-US" sz="2900" b="1" dirty="0">
                <a:latin typeface="Arial" panose="020B0604020202020204" pitchFamily="34" charset="0"/>
                <a:cs typeface="Arial" panose="020B0604020202020204" pitchFamily="34" charset="0"/>
              </a:rPr>
              <a:t> that hasn’t been tested for PFAS.</a:t>
            </a:r>
          </a:p>
          <a:p>
            <a:r>
              <a:rPr lang="en-US" sz="2900" b="1" dirty="0">
                <a:latin typeface="Arial" panose="020B0604020202020204" pitchFamily="34" charset="0"/>
                <a:cs typeface="Arial" panose="020B0604020202020204" pitchFamily="34" charset="0"/>
              </a:rPr>
              <a:t>Use the EU’s Farmer’s Toolbox for Integrated Pest Management:  </a:t>
            </a:r>
            <a:r>
              <a:rPr lang="en-US" sz="2900" b="1" dirty="0">
                <a:solidFill>
                  <a:schemeClr val="accent2">
                    <a:lumMod val="50000"/>
                  </a:schemeClr>
                </a:solidFill>
                <a:latin typeface="Arial" panose="020B0604020202020204" pitchFamily="34" charset="0"/>
                <a:cs typeface="Arial" panose="020B0604020202020204" pitchFamily="34" charset="0"/>
                <a:hlinkClick r:id="rId4" action="ppaction://hlinkfile">
                  <a:extLst>
                    <a:ext uri="{A12FA001-AC4F-418D-AE19-62706E023703}">
                      <ahyp:hlinkClr xmlns:ahyp="http://schemas.microsoft.com/office/drawing/2018/hyperlinkcolor" val="tx"/>
                    </a:ext>
                  </a:extLst>
                </a:hlinkClick>
              </a:rPr>
              <a:t>https://datam.jrc.ec.europa.eu/datam/mashup/IPM/index.html</a:t>
            </a:r>
            <a:endParaRPr lang="en-US" sz="2900" b="1" dirty="0">
              <a:solidFill>
                <a:schemeClr val="accent2">
                  <a:lumMod val="50000"/>
                </a:schemeClr>
              </a:solidFill>
              <a:latin typeface="Arial" panose="020B0604020202020204" pitchFamily="34" charset="0"/>
              <a:cs typeface="Arial" panose="020B0604020202020204" pitchFamily="34" charset="0"/>
            </a:endParaRPr>
          </a:p>
          <a:p>
            <a:pPr marL="0" indent="0">
              <a:buNone/>
            </a:pPr>
            <a:endParaRPr lang="en-US" sz="2500" b="1" dirty="0">
              <a:latin typeface="Arial" panose="020B0604020202020204" pitchFamily="34" charset="0"/>
              <a:cs typeface="Arial" panose="020B0604020202020204" pitchFamily="34" charset="0"/>
            </a:endParaRPr>
          </a:p>
        </p:txBody>
      </p:sp>
      <p:pic>
        <p:nvPicPr>
          <p:cNvPr id="4" name="Picture 3" descr="A green street sign&#10;&#10;Description automatically generated with medium confidence">
            <a:extLst>
              <a:ext uri="{FF2B5EF4-FFF2-40B4-BE49-F238E27FC236}">
                <a16:creationId xmlns:a16="http://schemas.microsoft.com/office/drawing/2014/main" id="{F50A525C-3116-7A18-B1C2-AD3180ECC975}"/>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11983" b="7021"/>
          <a:stretch/>
        </p:blipFill>
        <p:spPr>
          <a:xfrm>
            <a:off x="349511" y="290945"/>
            <a:ext cx="2713116" cy="1465007"/>
          </a:xfrm>
          <a:prstGeom prst="rect">
            <a:avLst/>
          </a:prstGeom>
        </p:spPr>
      </p:pic>
      <p:sp>
        <p:nvSpPr>
          <p:cNvPr id="5" name="TextBox 4">
            <a:extLst>
              <a:ext uri="{FF2B5EF4-FFF2-40B4-BE49-F238E27FC236}">
                <a16:creationId xmlns:a16="http://schemas.microsoft.com/office/drawing/2014/main" id="{2F43B29D-E7CD-E012-0A7B-F42CD29E594E}"/>
              </a:ext>
            </a:extLst>
          </p:cNvPr>
          <p:cNvSpPr txBox="1"/>
          <p:nvPr/>
        </p:nvSpPr>
        <p:spPr>
          <a:xfrm>
            <a:off x="7603434" y="7007242"/>
            <a:ext cx="3636065" cy="230832"/>
          </a:xfrm>
          <a:prstGeom prst="rect">
            <a:avLst/>
          </a:prstGeom>
          <a:noFill/>
        </p:spPr>
        <p:txBody>
          <a:bodyPr wrap="square" rtlCol="0">
            <a:spAutoFit/>
          </a:bodyPr>
          <a:lstStyle/>
          <a:p>
            <a:r>
              <a:rPr lang="en-US" sz="900" dirty="0">
                <a:hlinkClick r:id="rId6" tooltip="https://www.picserver.org/highway-signs2/r/risk-management.html"/>
              </a:rPr>
              <a:t>This Photo</a:t>
            </a:r>
            <a:r>
              <a:rPr lang="en-US" sz="900" dirty="0"/>
              <a:t> by Unknown Author is licensed under </a:t>
            </a:r>
            <a:r>
              <a:rPr lang="en-US" sz="900" dirty="0">
                <a:hlinkClick r:id="rId7" tooltip="https://creativecommons.org/licenses/by-sa/3.0/"/>
              </a:rPr>
              <a:t>CC BY-SA</a:t>
            </a:r>
            <a:endParaRPr lang="en-US" sz="900" dirty="0"/>
          </a:p>
        </p:txBody>
      </p:sp>
    </p:spTree>
    <p:extLst>
      <p:ext uri="{BB962C8B-B14F-4D97-AF65-F5344CB8AC3E}">
        <p14:creationId xmlns:p14="http://schemas.microsoft.com/office/powerpoint/2010/main" val="2024419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6939B-E2D2-C02D-7109-D8C224CD8F88}"/>
              </a:ext>
            </a:extLst>
          </p:cNvPr>
          <p:cNvSpPr>
            <a:spLocks noGrp="1"/>
          </p:cNvSpPr>
          <p:nvPr>
            <p:ph type="title"/>
          </p:nvPr>
        </p:nvSpPr>
        <p:spPr>
          <a:xfrm>
            <a:off x="674333" y="763309"/>
            <a:ext cx="8596668" cy="721895"/>
          </a:xfrm>
        </p:spPr>
        <p:txBody>
          <a:bodyPr anchor="t">
            <a:noAutofit/>
          </a:bodyPr>
          <a:lstStyle/>
          <a:p>
            <a:r>
              <a:rPr lang="en-US" sz="4400" b="1" dirty="0">
                <a:solidFill>
                  <a:schemeClr val="accent1">
                    <a:lumMod val="50000"/>
                  </a:schemeClr>
                </a:solidFill>
                <a:latin typeface="Arial" panose="020B0604020202020204" pitchFamily="34" charset="0"/>
                <a:cs typeface="Arial" panose="020B0604020202020204" pitchFamily="34" charset="0"/>
              </a:rPr>
              <a:t>Resources You Can Use</a:t>
            </a:r>
          </a:p>
        </p:txBody>
      </p:sp>
      <p:sp>
        <p:nvSpPr>
          <p:cNvPr id="3" name="Content Placeholder 2">
            <a:extLst>
              <a:ext uri="{FF2B5EF4-FFF2-40B4-BE49-F238E27FC236}">
                <a16:creationId xmlns:a16="http://schemas.microsoft.com/office/drawing/2014/main" id="{6EC40674-8CFF-B850-30C0-EB8D702A7062}"/>
              </a:ext>
            </a:extLst>
          </p:cNvPr>
          <p:cNvSpPr>
            <a:spLocks noGrp="1"/>
          </p:cNvSpPr>
          <p:nvPr>
            <p:ph idx="1"/>
          </p:nvPr>
        </p:nvSpPr>
        <p:spPr>
          <a:xfrm>
            <a:off x="5220933" y="1778924"/>
            <a:ext cx="4674209" cy="3707476"/>
          </a:xfrm>
        </p:spPr>
        <p:txBody>
          <a:bodyPr>
            <a:normAutofit/>
          </a:bodyPr>
          <a:lstStyle/>
          <a:p>
            <a:r>
              <a:rPr lang="en-US" sz="2400" b="1" dirty="0">
                <a:solidFill>
                  <a:schemeClr val="accent1">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www.militarypoisons.org</a:t>
            </a:r>
            <a:endParaRPr lang="en-US" sz="2400" b="1" dirty="0">
              <a:solidFill>
                <a:schemeClr val="accent1">
                  <a:lumMod val="50000"/>
                </a:schemeClr>
              </a:solidFill>
              <a:latin typeface="Arial" panose="020B0604020202020204" pitchFamily="34" charset="0"/>
              <a:cs typeface="Arial" panose="020B0604020202020204" pitchFamily="34" charset="0"/>
            </a:endParaRPr>
          </a:p>
          <a:p>
            <a:r>
              <a:rPr lang="en-US" sz="2400" b="1" dirty="0">
                <a:solidFill>
                  <a:schemeClr val="accent1">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www.ewg.org</a:t>
            </a:r>
            <a:endParaRPr lang="en-US" sz="2400" b="1" dirty="0">
              <a:solidFill>
                <a:schemeClr val="accent1">
                  <a:lumMod val="50000"/>
                </a:schemeClr>
              </a:solidFill>
              <a:latin typeface="Arial" panose="020B0604020202020204" pitchFamily="34" charset="0"/>
              <a:cs typeface="Arial" panose="020B0604020202020204" pitchFamily="34" charset="0"/>
            </a:endParaRPr>
          </a:p>
          <a:p>
            <a:r>
              <a:rPr lang="en-US" sz="2400" b="1" dirty="0">
                <a:solidFill>
                  <a:schemeClr val="accent1">
                    <a:lumMod val="5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https://pfascentral.org</a:t>
            </a:r>
            <a:endParaRPr lang="en-US" sz="2400" b="1" dirty="0">
              <a:solidFill>
                <a:schemeClr val="accent1">
                  <a:lumMod val="50000"/>
                </a:schemeClr>
              </a:solidFill>
              <a:latin typeface="Arial" panose="020B0604020202020204" pitchFamily="34" charset="0"/>
              <a:cs typeface="Arial" panose="020B0604020202020204" pitchFamily="34" charset="0"/>
            </a:endParaRPr>
          </a:p>
          <a:p>
            <a:r>
              <a:rPr lang="en-US" sz="2400" b="1" dirty="0"/>
              <a:t>Farmer’s Toolbox for Integrated Pest Management: </a:t>
            </a:r>
            <a:r>
              <a:rPr lang="en-US" sz="2400" b="1" dirty="0">
                <a:solidFill>
                  <a:schemeClr val="accent2">
                    <a:lumMod val="50000"/>
                  </a:schemeClr>
                </a:solidFill>
                <a:hlinkClick r:id="rId5">
                  <a:extLst>
                    <a:ext uri="{A12FA001-AC4F-418D-AE19-62706E023703}">
                      <ahyp:hlinkClr xmlns:ahyp="http://schemas.microsoft.com/office/drawing/2018/hyperlinkcolor" val="tx"/>
                    </a:ext>
                  </a:extLst>
                </a:hlinkClick>
              </a:rPr>
              <a:t>https://datam.jrc.ec.europa.eu/datam/mashup/IPM/index.html</a:t>
            </a:r>
            <a:endParaRPr lang="en-US" sz="2400" b="1" dirty="0">
              <a:solidFill>
                <a:schemeClr val="accent2">
                  <a:lumMod val="50000"/>
                </a:schemeClr>
              </a:solidFill>
            </a:endParaRPr>
          </a:p>
          <a:p>
            <a:endParaRPr lang="en-US" sz="2400" b="1" dirty="0">
              <a:solidFill>
                <a:schemeClr val="accent1">
                  <a:lumMod val="50000"/>
                </a:schemeClr>
              </a:solidFill>
              <a:latin typeface="Arial" panose="020B0604020202020204" pitchFamily="34" charset="0"/>
              <a:cs typeface="Arial" panose="020B0604020202020204" pitchFamily="34" charset="0"/>
            </a:endParaRPr>
          </a:p>
        </p:txBody>
      </p:sp>
      <p:pic>
        <p:nvPicPr>
          <p:cNvPr id="4" name="Picture 3" descr="A hand holding a card&#10;&#10;Description automatically generated with low confidence">
            <a:extLst>
              <a:ext uri="{FF2B5EF4-FFF2-40B4-BE49-F238E27FC236}">
                <a16:creationId xmlns:a16="http://schemas.microsoft.com/office/drawing/2014/main" id="{0F11C5A6-01D4-33C3-97CD-A5028B2FFA28}"/>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5860" t="4735" r="896" b="9152"/>
          <a:stretch/>
        </p:blipFill>
        <p:spPr>
          <a:xfrm>
            <a:off x="778608" y="2248702"/>
            <a:ext cx="4047066" cy="2494815"/>
          </a:xfrm>
          <a:prstGeom prst="rect">
            <a:avLst/>
          </a:prstGeom>
        </p:spPr>
      </p:pic>
      <p:sp>
        <p:nvSpPr>
          <p:cNvPr id="8" name="TextBox 7">
            <a:extLst>
              <a:ext uri="{FF2B5EF4-FFF2-40B4-BE49-F238E27FC236}">
                <a16:creationId xmlns:a16="http://schemas.microsoft.com/office/drawing/2014/main" id="{C49DBD97-EA8C-7937-4546-CFD1DB0CCB60}"/>
              </a:ext>
            </a:extLst>
          </p:cNvPr>
          <p:cNvSpPr txBox="1"/>
          <p:nvPr/>
        </p:nvSpPr>
        <p:spPr>
          <a:xfrm>
            <a:off x="727971" y="5570680"/>
            <a:ext cx="8489392" cy="923330"/>
          </a:xfrm>
          <a:prstGeom prst="rect">
            <a:avLst/>
          </a:prstGeom>
          <a:noFill/>
        </p:spPr>
        <p:txBody>
          <a:bodyPr wrap="square" rtlCol="0">
            <a:spAutoFit/>
          </a:bodyPr>
          <a:lstStyle/>
          <a:p>
            <a:r>
              <a:rPr lang="en-US" i="1" dirty="0">
                <a:latin typeface="Arial" panose="020B0604020202020204" pitchFamily="34" charset="0"/>
                <a:cs typeface="Arial" panose="020B0604020202020204" pitchFamily="34" charset="0"/>
              </a:rPr>
              <a:t>A project of the Women’s International League for Peace and Freedom Earth Democracy Committee.  For more information, contact Marguerite Adelman, WILPF Burlington Branch, at </a:t>
            </a:r>
            <a:r>
              <a:rPr lang="en-US" sz="1800" b="1" i="1" u="sng"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pfasinfo@wilpfus.org</a:t>
            </a:r>
            <a:endParaRPr lang="en-US" b="1" i="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3102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F12E8-4578-1CA3-9E40-CF0905F69CE1}"/>
              </a:ext>
            </a:extLst>
          </p:cNvPr>
          <p:cNvSpPr>
            <a:spLocks noGrp="1"/>
          </p:cNvSpPr>
          <p:nvPr>
            <p:ph type="title"/>
          </p:nvPr>
        </p:nvSpPr>
        <p:spPr>
          <a:xfrm>
            <a:off x="498764" y="473826"/>
            <a:ext cx="8775238" cy="723207"/>
          </a:xfrm>
        </p:spPr>
        <p:txBody>
          <a:bodyPr/>
          <a:lstStyle/>
          <a:p>
            <a:r>
              <a:rPr lang="en-US" b="1" dirty="0">
                <a:solidFill>
                  <a:schemeClr val="accent2">
                    <a:lumMod val="50000"/>
                  </a:schemeClr>
                </a:solidFill>
                <a:latin typeface="Arial" panose="020B0604020202020204" pitchFamily="34" charset="0"/>
                <a:cs typeface="Arial" panose="020B0604020202020204" pitchFamily="34" charset="0"/>
              </a:rPr>
              <a:t>Pesticides &amp; PFAS:  Common Traits</a:t>
            </a:r>
          </a:p>
        </p:txBody>
      </p:sp>
      <p:sp>
        <p:nvSpPr>
          <p:cNvPr id="3" name="Content Placeholder 2">
            <a:extLst>
              <a:ext uri="{FF2B5EF4-FFF2-40B4-BE49-F238E27FC236}">
                <a16:creationId xmlns:a16="http://schemas.microsoft.com/office/drawing/2014/main" id="{524512EE-D0BF-3679-7BE9-C41CC8F1F8EC}"/>
              </a:ext>
            </a:extLst>
          </p:cNvPr>
          <p:cNvSpPr>
            <a:spLocks noGrp="1"/>
          </p:cNvSpPr>
          <p:nvPr>
            <p:ph idx="1"/>
          </p:nvPr>
        </p:nvSpPr>
        <p:spPr>
          <a:xfrm>
            <a:off x="498764" y="1197034"/>
            <a:ext cx="8775238" cy="5469774"/>
          </a:xfrm>
        </p:spPr>
        <p:txBody>
          <a:bodyPr>
            <a:normAutofit lnSpcReduction="10000"/>
          </a:bodyPr>
          <a:lstStyle/>
          <a:p>
            <a:pPr marL="0" indent="0">
              <a:buClr>
                <a:schemeClr val="accent2">
                  <a:lumMod val="50000"/>
                </a:schemeClr>
              </a:buClr>
              <a:buNone/>
            </a:pPr>
            <a:r>
              <a:rPr lang="en-US" sz="2200" dirty="0">
                <a:solidFill>
                  <a:schemeClr val="tx1"/>
                </a:solidFill>
                <a:latin typeface="Arial" panose="020B0604020202020204" pitchFamily="34" charset="0"/>
                <a:cs typeface="Arial" panose="020B0604020202020204" pitchFamily="34" charset="0"/>
              </a:rPr>
              <a:t>Rachel Carson’s book </a:t>
            </a:r>
            <a:r>
              <a:rPr lang="en-US" sz="2200" i="1" dirty="0">
                <a:solidFill>
                  <a:schemeClr val="tx1"/>
                </a:solidFill>
                <a:latin typeface="Arial" panose="020B0604020202020204" pitchFamily="34" charset="0"/>
                <a:cs typeface="Arial" panose="020B0604020202020204" pitchFamily="34" charset="0"/>
              </a:rPr>
              <a:t>Silent Spring</a:t>
            </a:r>
            <a:r>
              <a:rPr lang="en-US" sz="2200" dirty="0">
                <a:solidFill>
                  <a:schemeClr val="tx1"/>
                </a:solidFill>
                <a:latin typeface="Arial" panose="020B0604020202020204" pitchFamily="34" charset="0"/>
                <a:cs typeface="Arial" panose="020B0604020202020204" pitchFamily="34" charset="0"/>
              </a:rPr>
              <a:t>, published in 1962, documented the environmental harm caused by the indiscriminate use of </a:t>
            </a:r>
            <a:r>
              <a:rPr lang="en-US" sz="2200" dirty="0">
                <a:solidFill>
                  <a:schemeClr val="tx1"/>
                </a:solidFill>
                <a:latin typeface="Arial" panose="020B0604020202020204" pitchFamily="34" charset="0"/>
                <a:cs typeface="Arial" panose="020B0604020202020204" pitchFamily="34" charset="0"/>
                <a:hlinkClick r:id="rId2" tooltip="Pesticide">
                  <a:extLst>
                    <a:ext uri="{A12FA001-AC4F-418D-AE19-62706E023703}">
                      <ahyp:hlinkClr xmlns:ahyp="http://schemas.microsoft.com/office/drawing/2018/hyperlinkcolor" val="tx"/>
                    </a:ext>
                  </a:extLst>
                </a:hlinkClick>
              </a:rPr>
              <a:t>pesticides</a:t>
            </a:r>
            <a:r>
              <a:rPr lang="en-US" sz="2200" dirty="0">
                <a:solidFill>
                  <a:schemeClr val="tx1"/>
                </a:solidFill>
                <a:latin typeface="Arial" panose="020B0604020202020204" pitchFamily="34" charset="0"/>
                <a:cs typeface="Arial" panose="020B0604020202020204" pitchFamily="34" charset="0"/>
              </a:rPr>
              <a:t>. Carson accused the </a:t>
            </a:r>
            <a:r>
              <a:rPr lang="en-US" sz="2200" dirty="0">
                <a:solidFill>
                  <a:schemeClr val="tx1"/>
                </a:solidFill>
                <a:latin typeface="Arial" panose="020B0604020202020204" pitchFamily="34" charset="0"/>
                <a:cs typeface="Arial" panose="020B0604020202020204" pitchFamily="34" charset="0"/>
                <a:hlinkClick r:id="rId3" tooltip="Chemical industry">
                  <a:extLst>
                    <a:ext uri="{A12FA001-AC4F-418D-AE19-62706E023703}">
                      <ahyp:hlinkClr xmlns:ahyp="http://schemas.microsoft.com/office/drawing/2018/hyperlinkcolor" val="tx"/>
                    </a:ext>
                  </a:extLst>
                </a:hlinkClick>
              </a:rPr>
              <a:t>chemical industry</a:t>
            </a:r>
            <a:r>
              <a:rPr lang="en-US" sz="2200" dirty="0">
                <a:solidFill>
                  <a:schemeClr val="tx1"/>
                </a:solidFill>
                <a:latin typeface="Arial" panose="020B0604020202020204" pitchFamily="34" charset="0"/>
                <a:cs typeface="Arial" panose="020B0604020202020204" pitchFamily="34" charset="0"/>
              </a:rPr>
              <a:t> of spreading </a:t>
            </a:r>
            <a:r>
              <a:rPr lang="en-US" sz="2200" dirty="0">
                <a:solidFill>
                  <a:schemeClr val="tx1"/>
                </a:solidFill>
                <a:latin typeface="Arial" panose="020B0604020202020204" pitchFamily="34" charset="0"/>
                <a:cs typeface="Arial" panose="020B0604020202020204" pitchFamily="34" charset="0"/>
                <a:hlinkClick r:id="rId4" tooltip="Disinformation">
                  <a:extLst>
                    <a:ext uri="{A12FA001-AC4F-418D-AE19-62706E023703}">
                      <ahyp:hlinkClr xmlns:ahyp="http://schemas.microsoft.com/office/drawing/2018/hyperlinkcolor" val="tx"/>
                    </a:ext>
                  </a:extLst>
                </a:hlinkClick>
              </a:rPr>
              <a:t>disinformation</a:t>
            </a:r>
            <a:r>
              <a:rPr lang="en-US" sz="2200" dirty="0">
                <a:solidFill>
                  <a:schemeClr val="tx1"/>
                </a:solidFill>
                <a:latin typeface="Arial" panose="020B0604020202020204" pitchFamily="34" charset="0"/>
                <a:cs typeface="Arial" panose="020B0604020202020204" pitchFamily="34" charset="0"/>
              </a:rPr>
              <a:t>, and public officials of accepting the industry's </a:t>
            </a:r>
            <a:r>
              <a:rPr lang="en-US" sz="2200" dirty="0">
                <a:solidFill>
                  <a:schemeClr val="tx1"/>
                </a:solidFill>
                <a:latin typeface="Arial" panose="020B0604020202020204" pitchFamily="34" charset="0"/>
                <a:cs typeface="Arial" panose="020B0604020202020204" pitchFamily="34" charset="0"/>
                <a:hlinkClick r:id="rId5" tooltip="Marketing claim">
                  <a:extLst>
                    <a:ext uri="{A12FA001-AC4F-418D-AE19-62706E023703}">
                      <ahyp:hlinkClr xmlns:ahyp="http://schemas.microsoft.com/office/drawing/2018/hyperlinkcolor" val="tx"/>
                    </a:ext>
                  </a:extLst>
                </a:hlinkClick>
              </a:rPr>
              <a:t>marketing claims</a:t>
            </a:r>
            <a:r>
              <a:rPr lang="en-US" sz="2200" dirty="0">
                <a:solidFill>
                  <a:schemeClr val="tx1"/>
                </a:solidFill>
                <a:latin typeface="Arial" panose="020B0604020202020204" pitchFamily="34" charset="0"/>
                <a:cs typeface="Arial" panose="020B0604020202020204" pitchFamily="34" charset="0"/>
              </a:rPr>
              <a:t> unquestioningly.  Rachel Carson was right. Look at the similarities between PFAS and Pesticides.</a:t>
            </a:r>
          </a:p>
          <a:p>
            <a:pPr>
              <a:buClr>
                <a:schemeClr val="accent2">
                  <a:lumMod val="50000"/>
                </a:schemeClr>
              </a:buClr>
              <a:buFont typeface="Wingdings" panose="05000000000000000000" pitchFamily="2" charset="2"/>
              <a:buChar char="q"/>
            </a:pPr>
            <a:r>
              <a:rPr lang="en-US" sz="2200" dirty="0">
                <a:latin typeface="Arial" panose="020B0604020202020204" pitchFamily="34" charset="0"/>
                <a:cs typeface="Arial" panose="020B0604020202020204" pitchFamily="34" charset="0"/>
              </a:rPr>
              <a:t>Legacy pesticides and legacy per- and polyfluoroalkyl substances  (PFOA and PFOS) are persistent in the environment. Once released, they take a very long time to degrade. PFAS take thousands of year.  </a:t>
            </a:r>
          </a:p>
          <a:p>
            <a:pPr>
              <a:buClr>
                <a:schemeClr val="accent2">
                  <a:lumMod val="50000"/>
                </a:schemeClr>
              </a:buClr>
              <a:buFont typeface="Wingdings" panose="05000000000000000000" pitchFamily="2" charset="2"/>
              <a:buChar char="q"/>
            </a:pPr>
            <a:r>
              <a:rPr lang="en-US" sz="2200" dirty="0">
                <a:latin typeface="Arial" panose="020B0604020202020204" pitchFamily="34" charset="0"/>
                <a:cs typeface="Arial" panose="020B0604020202020204" pitchFamily="34" charset="0"/>
              </a:rPr>
              <a:t>Like PFAS, legacy pesticides have been found to bio-accumulate in the tissue of people and animals. They are harmful to health the living things.</a:t>
            </a:r>
          </a:p>
          <a:p>
            <a:pPr>
              <a:buClr>
                <a:schemeClr val="accent2">
                  <a:lumMod val="50000"/>
                </a:schemeClr>
              </a:buClr>
              <a:buFont typeface="Wingdings" panose="05000000000000000000" pitchFamily="2" charset="2"/>
              <a:buChar char="q"/>
            </a:pPr>
            <a:r>
              <a:rPr lang="en-US" sz="2200" dirty="0">
                <a:latin typeface="Arial" panose="020B0604020202020204" pitchFamily="34" charset="0"/>
                <a:cs typeface="Arial" panose="020B0604020202020204" pitchFamily="34" charset="0"/>
              </a:rPr>
              <a:t>Like PFAS, these chemicals move through water, soil, and air.</a:t>
            </a:r>
          </a:p>
          <a:p>
            <a:pPr>
              <a:buClr>
                <a:schemeClr val="accent2">
                  <a:lumMod val="50000"/>
                </a:schemeClr>
              </a:buClr>
              <a:buFont typeface="Wingdings" panose="05000000000000000000" pitchFamily="2" charset="2"/>
              <a:buChar char="q"/>
            </a:pPr>
            <a:r>
              <a:rPr lang="en-US" sz="2200" dirty="0">
                <a:latin typeface="Arial" panose="020B0604020202020204" pitchFamily="34" charset="0"/>
                <a:cs typeface="Arial" panose="020B0604020202020204" pitchFamily="34" charset="0"/>
              </a:rPr>
              <a:t>Like PFAS, soil </a:t>
            </a:r>
            <a:r>
              <a:rPr lang="en-US" sz="2200" u="sng" dirty="0">
                <a:solidFill>
                  <a:schemeClr val="tx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testing</a:t>
            </a:r>
            <a:r>
              <a:rPr lang="en-US" sz="2200" dirty="0">
                <a:latin typeface="Arial" panose="020B0604020202020204" pitchFamily="34" charset="0"/>
                <a:cs typeface="Arial" panose="020B0604020202020204" pitchFamily="34" charset="0"/>
              </a:rPr>
              <a:t> for pesticides can be very expensive and the results are often difficult to understand. </a:t>
            </a:r>
          </a:p>
          <a:p>
            <a:pPr>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812617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7C31-E118-F12C-7668-D1F90D3CC712}"/>
              </a:ext>
            </a:extLst>
          </p:cNvPr>
          <p:cNvSpPr>
            <a:spLocks noGrp="1"/>
          </p:cNvSpPr>
          <p:nvPr>
            <p:ph type="title"/>
          </p:nvPr>
        </p:nvSpPr>
        <p:spPr>
          <a:xfrm>
            <a:off x="887354" y="609600"/>
            <a:ext cx="8386648" cy="729916"/>
          </a:xfrm>
        </p:spPr>
        <p:txBody>
          <a:bodyPr anchor="t">
            <a:normAutofit fontScale="90000"/>
          </a:bodyPr>
          <a:lstStyle/>
          <a:p>
            <a:pPr marL="0" marR="0" indent="0">
              <a:lnSpc>
                <a:spcPct val="90000"/>
              </a:lnSpc>
              <a:spcBef>
                <a:spcPts val="0"/>
              </a:spcBef>
              <a:spcAft>
                <a:spcPts val="50"/>
              </a:spcAft>
            </a:pPr>
            <a:r>
              <a:rPr lang="en-US" sz="4400" b="1" kern="1400" dirty="0">
                <a:ln>
                  <a:noFill/>
                </a:ln>
                <a:solidFill>
                  <a:schemeClr val="accent2">
                    <a:lumMod val="50000"/>
                  </a:schemeClr>
                </a:solidFill>
                <a:effectLst/>
                <a:latin typeface="Arial" panose="020B0604020202020204" pitchFamily="34" charset="0"/>
              </a:rPr>
              <a:t>What are PFAS? </a:t>
            </a:r>
            <a:br>
              <a:rPr lang="en-US" sz="2800" kern="1400" dirty="0">
                <a:ln>
                  <a:noFill/>
                </a:ln>
                <a:effectLst/>
                <a:latin typeface="Arial" panose="020B0604020202020204" pitchFamily="34" charset="0"/>
              </a:rPr>
            </a:br>
            <a:r>
              <a:rPr lang="en-US" sz="2800" kern="1400" dirty="0">
                <a:ln>
                  <a:noFill/>
                </a:ln>
                <a:effectLst/>
                <a:latin typeface="Calibri" panose="020F0502020204030204" pitchFamily="34" charset="0"/>
              </a:rPr>
              <a:t> </a:t>
            </a:r>
            <a:br>
              <a:rPr lang="en-US" sz="2800" kern="1400" dirty="0">
                <a:ln>
                  <a:noFill/>
                </a:ln>
                <a:effectLst/>
                <a:latin typeface="Calibri" panose="020F0502020204030204" pitchFamily="34" charset="0"/>
              </a:rPr>
            </a:br>
            <a:endParaRPr lang="en-US" sz="2800" dirty="0"/>
          </a:p>
        </p:txBody>
      </p:sp>
      <p:sp>
        <p:nvSpPr>
          <p:cNvPr id="3" name="Content Placeholder 2">
            <a:extLst>
              <a:ext uri="{FF2B5EF4-FFF2-40B4-BE49-F238E27FC236}">
                <a16:creationId xmlns:a16="http://schemas.microsoft.com/office/drawing/2014/main" id="{77759F75-7D32-DC68-A012-4DD8FB9C7F51}"/>
              </a:ext>
            </a:extLst>
          </p:cNvPr>
          <p:cNvSpPr>
            <a:spLocks noGrp="1"/>
          </p:cNvSpPr>
          <p:nvPr>
            <p:ph idx="1"/>
          </p:nvPr>
        </p:nvSpPr>
        <p:spPr>
          <a:xfrm>
            <a:off x="5893257" y="864524"/>
            <a:ext cx="5137732" cy="5910349"/>
          </a:xfrm>
        </p:spPr>
        <p:txBody>
          <a:bodyPr>
            <a:normAutofit fontScale="92500" lnSpcReduction="10000"/>
          </a:bodyPr>
          <a:lstStyle/>
          <a:p>
            <a:pPr marR="17780">
              <a:spcBef>
                <a:spcPts val="0"/>
              </a:spcBef>
            </a:pPr>
            <a:r>
              <a:rPr lang="en-US" sz="2000" kern="1400" dirty="0">
                <a:ln>
                  <a:noFill/>
                </a:ln>
                <a:effectLst/>
                <a:latin typeface="Arial" panose="020B0604020202020204" pitchFamily="34" charset="0"/>
              </a:rPr>
              <a:t>Per- and polyfluoroalkyl substances, also known as PFAS or “forever chemicals,” are a group of over 14,000+ man-made, toxic chemicals used in a variety of products. </a:t>
            </a:r>
          </a:p>
          <a:p>
            <a:pPr marL="0" marR="17780" indent="0">
              <a:spcBef>
                <a:spcPts val="0"/>
              </a:spcBef>
              <a:buNone/>
            </a:pPr>
            <a:endParaRPr lang="en-US" sz="1200" kern="1400" dirty="0">
              <a:ln>
                <a:noFill/>
              </a:ln>
              <a:effectLst/>
              <a:latin typeface="Arial" panose="020B0604020202020204" pitchFamily="34" charset="0"/>
            </a:endParaRPr>
          </a:p>
          <a:p>
            <a:pPr marR="17780">
              <a:spcBef>
                <a:spcPts val="0"/>
              </a:spcBef>
            </a:pPr>
            <a:r>
              <a:rPr lang="en-US" sz="2000" kern="1400" dirty="0">
                <a:ln>
                  <a:noFill/>
                </a:ln>
                <a:effectLst/>
                <a:latin typeface="Arial" panose="020B0604020202020204" pitchFamily="34" charset="0"/>
              </a:rPr>
              <a:t>PFAS are bio-accumulative (in all living beings) and </a:t>
            </a:r>
            <a:r>
              <a:rPr lang="en-US" sz="2000" kern="1400" dirty="0">
                <a:latin typeface="Arial" panose="020B0604020202020204" pitchFamily="34" charset="0"/>
              </a:rPr>
              <a:t>travel through air, water, soil, and dust. They take thousands of year to degrade.</a:t>
            </a:r>
          </a:p>
          <a:p>
            <a:pPr marR="17780">
              <a:spcBef>
                <a:spcPts val="0"/>
              </a:spcBef>
            </a:pPr>
            <a:endParaRPr lang="en-US" sz="2000" kern="1400" dirty="0">
              <a:latin typeface="Arial" panose="020B0604020202020204" pitchFamily="34" charset="0"/>
            </a:endParaRPr>
          </a:p>
          <a:p>
            <a:pPr marR="17780">
              <a:spcBef>
                <a:spcPts val="0"/>
              </a:spcBef>
            </a:pPr>
            <a:r>
              <a:rPr lang="en-US" sz="2000" kern="1400" dirty="0">
                <a:latin typeface="Arial" panose="020B0604020202020204" pitchFamily="34" charset="0"/>
              </a:rPr>
              <a:t>They are  persistent, non-biodegradable, and toxic in minute quantities (one drop in 20 Olympic-size swimming pools).</a:t>
            </a:r>
          </a:p>
          <a:p>
            <a:pPr marL="0" marR="17780" indent="0">
              <a:spcBef>
                <a:spcPts val="0"/>
              </a:spcBef>
              <a:buNone/>
            </a:pPr>
            <a:endParaRPr lang="en-US" sz="1200" kern="1400" dirty="0">
              <a:ln>
                <a:noFill/>
              </a:ln>
              <a:effectLst/>
              <a:latin typeface="Arial" panose="020B0604020202020204" pitchFamily="34" charset="0"/>
            </a:endParaRPr>
          </a:p>
          <a:p>
            <a:pPr marR="17780">
              <a:spcBef>
                <a:spcPts val="0"/>
              </a:spcBef>
            </a:pPr>
            <a:r>
              <a:rPr lang="en-US" sz="2000" kern="1400" dirty="0">
                <a:ln>
                  <a:noFill/>
                </a:ln>
                <a:effectLst/>
                <a:latin typeface="Arial" panose="020B0604020202020204" pitchFamily="34" charset="0"/>
              </a:rPr>
              <a:t>Two types of PFAS -- PFOA and PFOS -- have been phased out of production in the US, but not out of our environment. However, these two types have been replaced by 14,000 other forms of PFAS that also cause severe threats to our health and environment.  </a:t>
            </a:r>
          </a:p>
          <a:p>
            <a:pPr marL="0" marR="0" indent="0">
              <a:spcBef>
                <a:spcPts val="0"/>
              </a:spcBef>
              <a:spcAft>
                <a:spcPts val="600"/>
              </a:spcAft>
            </a:pPr>
            <a:endParaRPr lang="en-US" kern="1400" dirty="0">
              <a:ln>
                <a:noFill/>
              </a:ln>
              <a:effectLst/>
              <a:latin typeface="Calibri" panose="020F0502020204030204" pitchFamily="34" charset="0"/>
            </a:endParaRPr>
          </a:p>
          <a:p>
            <a:endParaRPr lang="en-US" dirty="0"/>
          </a:p>
        </p:txBody>
      </p:sp>
      <p:pic>
        <p:nvPicPr>
          <p:cNvPr id="1026" name="Picture 2" descr="Diagram&#10;&#10;Description automatically generated with medium confidence">
            <a:extLst>
              <a:ext uri="{FF2B5EF4-FFF2-40B4-BE49-F238E27FC236}">
                <a16:creationId xmlns:a16="http://schemas.microsoft.com/office/drawing/2014/main" id="{B8B96118-B5B4-38A3-3464-EE2E01F63B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7354" y="1411706"/>
            <a:ext cx="4156407" cy="4320810"/>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401078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C6F21-5CA4-0AB3-4004-157BBE8543BF}"/>
              </a:ext>
            </a:extLst>
          </p:cNvPr>
          <p:cNvSpPr>
            <a:spLocks noGrp="1"/>
          </p:cNvSpPr>
          <p:nvPr>
            <p:ph type="ctrTitle"/>
          </p:nvPr>
        </p:nvSpPr>
        <p:spPr>
          <a:xfrm>
            <a:off x="6445334" y="0"/>
            <a:ext cx="5641892" cy="2518756"/>
          </a:xfrm>
        </p:spPr>
        <p:txBody>
          <a:bodyPr vert="horz" lIns="91440" tIns="45720" rIns="91440" bIns="45720" rtlCol="0" anchor="ctr">
            <a:normAutofit/>
          </a:bodyPr>
          <a:lstStyle/>
          <a:p>
            <a:pPr marL="0" marR="0" indent="0" algn="l">
              <a:lnSpc>
                <a:spcPct val="90000"/>
              </a:lnSpc>
              <a:spcAft>
                <a:spcPts val="0"/>
              </a:spcAft>
            </a:pPr>
            <a:r>
              <a:rPr lang="en-US" sz="3600" b="1" dirty="0">
                <a:ln>
                  <a:noFill/>
                </a:ln>
                <a:solidFill>
                  <a:schemeClr val="tx1"/>
                </a:solidFill>
                <a:effectLst/>
                <a:latin typeface="Arial" panose="020B0604020202020204" pitchFamily="34" charset="0"/>
                <a:cs typeface="Arial" panose="020B0604020202020204" pitchFamily="34" charset="0"/>
              </a:rPr>
              <a:t>Why should we be concerned about PFAS? </a:t>
            </a:r>
            <a:br>
              <a:rPr lang="en-US" sz="3100" dirty="0">
                <a:ln>
                  <a:noFill/>
                </a:ln>
                <a:solidFill>
                  <a:schemeClr val="tx1"/>
                </a:solidFill>
                <a:effectLst/>
              </a:rPr>
            </a:br>
            <a:r>
              <a:rPr lang="en-US" sz="3100" dirty="0">
                <a:ln>
                  <a:noFill/>
                </a:ln>
                <a:solidFill>
                  <a:schemeClr val="tx1"/>
                </a:solidFill>
                <a:effectLst/>
              </a:rPr>
              <a:t> </a:t>
            </a:r>
            <a:br>
              <a:rPr lang="en-US" sz="3100" dirty="0">
                <a:ln>
                  <a:noFill/>
                </a:ln>
                <a:solidFill>
                  <a:schemeClr val="tx1"/>
                </a:solidFill>
                <a:effectLst/>
              </a:rPr>
            </a:br>
            <a:endParaRPr lang="en-US" sz="3100" dirty="0">
              <a:solidFill>
                <a:schemeClr val="tx1"/>
              </a:solidFill>
            </a:endParaRPr>
          </a:p>
        </p:txBody>
      </p:sp>
      <p:sp>
        <p:nvSpPr>
          <p:cNvPr id="3" name="Subtitle 2">
            <a:extLst>
              <a:ext uri="{FF2B5EF4-FFF2-40B4-BE49-F238E27FC236}">
                <a16:creationId xmlns:a16="http://schemas.microsoft.com/office/drawing/2014/main" id="{33887D9E-E448-743D-F2D6-EF4D9CBF9BDC}"/>
              </a:ext>
            </a:extLst>
          </p:cNvPr>
          <p:cNvSpPr>
            <a:spLocks noGrp="1"/>
          </p:cNvSpPr>
          <p:nvPr>
            <p:ph type="subTitle" idx="1"/>
          </p:nvPr>
        </p:nvSpPr>
        <p:spPr>
          <a:xfrm>
            <a:off x="6445333" y="1504604"/>
            <a:ext cx="5549932" cy="5353395"/>
          </a:xfrm>
        </p:spPr>
        <p:txBody>
          <a:bodyPr vert="horz" lIns="91440" tIns="45720" rIns="91440" bIns="45720" rtlCol="0" anchor="t">
            <a:normAutofit fontScale="62500" lnSpcReduction="20000"/>
          </a:bodyPr>
          <a:lstStyle/>
          <a:p>
            <a:pPr marR="91440" algn="l">
              <a:lnSpc>
                <a:spcPct val="90000"/>
              </a:lnSpc>
            </a:pPr>
            <a:r>
              <a:rPr lang="en-US" sz="3200" dirty="0">
                <a:ln>
                  <a:noFill/>
                </a:ln>
                <a:solidFill>
                  <a:schemeClr val="tx1"/>
                </a:solidFill>
                <a:effectLst/>
                <a:latin typeface="Arial" panose="020B0604020202020204" pitchFamily="34" charset="0"/>
                <a:cs typeface="Arial" panose="020B0604020202020204" pitchFamily="34" charset="0"/>
              </a:rPr>
              <a:t>These chemicals may cause…</a:t>
            </a:r>
          </a:p>
          <a:p>
            <a:pPr marL="457200" marR="91440" indent="-457200" algn="l">
              <a:lnSpc>
                <a:spcPct val="90000"/>
              </a:lnSpc>
              <a:buClrTx/>
              <a:buFont typeface="Wingdings" panose="05000000000000000000" pitchFamily="2" charset="2"/>
              <a:buChar char="Ø"/>
            </a:pPr>
            <a:r>
              <a:rPr lang="en-US" sz="3200" dirty="0">
                <a:solidFill>
                  <a:schemeClr val="tx1"/>
                </a:solidFill>
                <a:latin typeface="Arial" panose="020B0604020202020204" pitchFamily="34" charset="0"/>
                <a:cs typeface="Arial" panose="020B0604020202020204" pitchFamily="34" charset="0"/>
              </a:rPr>
              <a:t>v</a:t>
            </a:r>
            <a:r>
              <a:rPr lang="en-US" sz="3200" dirty="0">
                <a:ln>
                  <a:noFill/>
                </a:ln>
                <a:solidFill>
                  <a:schemeClr val="tx1"/>
                </a:solidFill>
                <a:effectLst/>
                <a:latin typeface="Arial" panose="020B0604020202020204" pitchFamily="34" charset="0"/>
                <a:cs typeface="Arial" panose="020B0604020202020204" pitchFamily="34" charset="0"/>
              </a:rPr>
              <a:t>arious forms of cancer : testicular, breast, kidney, liver, brain, etc.</a:t>
            </a:r>
          </a:p>
          <a:p>
            <a:pPr marL="457200" marR="91440" indent="-457200" algn="l">
              <a:lnSpc>
                <a:spcPct val="90000"/>
              </a:lnSpc>
              <a:buClrTx/>
              <a:buFont typeface="Wingdings" panose="05000000000000000000" pitchFamily="2" charset="2"/>
              <a:buChar char="Ø"/>
            </a:pPr>
            <a:r>
              <a:rPr lang="en-US" sz="3200" dirty="0">
                <a:ln>
                  <a:noFill/>
                </a:ln>
                <a:solidFill>
                  <a:schemeClr val="tx1"/>
                </a:solidFill>
                <a:effectLst/>
                <a:latin typeface="Arial" panose="020B0604020202020204" pitchFamily="34" charset="0"/>
                <a:cs typeface="Arial" panose="020B0604020202020204" pitchFamily="34" charset="0"/>
              </a:rPr>
              <a:t>thyroid disease</a:t>
            </a:r>
          </a:p>
          <a:p>
            <a:pPr marL="457200" marR="91440" indent="-457200" algn="l">
              <a:lnSpc>
                <a:spcPct val="90000"/>
              </a:lnSpc>
              <a:buClrTx/>
              <a:buFont typeface="Wingdings" panose="05000000000000000000" pitchFamily="2" charset="2"/>
              <a:buChar char="Ø"/>
            </a:pPr>
            <a:r>
              <a:rPr lang="en-US" sz="3200" dirty="0">
                <a:ln>
                  <a:noFill/>
                </a:ln>
                <a:solidFill>
                  <a:schemeClr val="tx1"/>
                </a:solidFill>
                <a:effectLst/>
                <a:latin typeface="Arial" panose="020B0604020202020204" pitchFamily="34" charset="0"/>
                <a:cs typeface="Arial" panose="020B0604020202020204" pitchFamily="34" charset="0"/>
              </a:rPr>
              <a:t>ulcerative colitis </a:t>
            </a:r>
          </a:p>
          <a:p>
            <a:pPr marL="457200" marR="91440" indent="-457200" algn="l">
              <a:lnSpc>
                <a:spcPct val="90000"/>
              </a:lnSpc>
              <a:buClrTx/>
              <a:buFont typeface="Wingdings" panose="05000000000000000000" pitchFamily="2" charset="2"/>
              <a:buChar char="Ø"/>
            </a:pPr>
            <a:r>
              <a:rPr lang="en-US" sz="3200" dirty="0">
                <a:ln>
                  <a:noFill/>
                </a:ln>
                <a:solidFill>
                  <a:schemeClr val="tx1"/>
                </a:solidFill>
                <a:effectLst/>
                <a:latin typeface="Arial" panose="020B0604020202020204" pitchFamily="34" charset="0"/>
                <a:cs typeface="Arial" panose="020B0604020202020204" pitchFamily="34" charset="0"/>
              </a:rPr>
              <a:t>high cholesterol</a:t>
            </a:r>
          </a:p>
          <a:p>
            <a:pPr marL="457200" marR="91440" indent="-457200" algn="l">
              <a:lnSpc>
                <a:spcPct val="90000"/>
              </a:lnSpc>
              <a:buClrTx/>
              <a:buFont typeface="Wingdings" panose="05000000000000000000" pitchFamily="2" charset="2"/>
              <a:buChar char="Ø"/>
            </a:pPr>
            <a:r>
              <a:rPr lang="en-US" sz="3200" dirty="0">
                <a:ln>
                  <a:noFill/>
                </a:ln>
                <a:solidFill>
                  <a:schemeClr val="tx1"/>
                </a:solidFill>
                <a:effectLst/>
                <a:latin typeface="Arial" panose="020B0604020202020204" pitchFamily="34" charset="0"/>
                <a:cs typeface="Arial" panose="020B0604020202020204" pitchFamily="34" charset="0"/>
              </a:rPr>
              <a:t>pregnancy-induced hypertension</a:t>
            </a:r>
          </a:p>
          <a:p>
            <a:pPr marL="457200" marR="91440" indent="-457200" algn="l">
              <a:lnSpc>
                <a:spcPct val="90000"/>
              </a:lnSpc>
              <a:buClrTx/>
              <a:buFont typeface="Wingdings" panose="05000000000000000000" pitchFamily="2" charset="2"/>
              <a:buChar char="Ø"/>
            </a:pPr>
            <a:r>
              <a:rPr lang="en-US" sz="3200" dirty="0">
                <a:ln>
                  <a:noFill/>
                </a:ln>
                <a:solidFill>
                  <a:schemeClr val="tx1"/>
                </a:solidFill>
                <a:effectLst/>
                <a:latin typeface="Arial" panose="020B0604020202020204" pitchFamily="34" charset="0"/>
                <a:cs typeface="Arial" panose="020B0604020202020204" pitchFamily="34" charset="0"/>
              </a:rPr>
              <a:t>weakened immune systems</a:t>
            </a:r>
          </a:p>
          <a:p>
            <a:pPr marL="457200" marR="91440" indent="-457200" algn="l">
              <a:lnSpc>
                <a:spcPct val="90000"/>
              </a:lnSpc>
              <a:buClrTx/>
              <a:buFont typeface="Wingdings" panose="05000000000000000000" pitchFamily="2" charset="2"/>
              <a:buChar char="Ø"/>
            </a:pPr>
            <a:r>
              <a:rPr lang="en-US" sz="3200" dirty="0">
                <a:ln>
                  <a:noFill/>
                </a:ln>
                <a:solidFill>
                  <a:schemeClr val="tx1"/>
                </a:solidFill>
                <a:effectLst/>
                <a:latin typeface="Arial" panose="020B0604020202020204" pitchFamily="34" charset="0"/>
                <a:cs typeface="Arial" panose="020B0604020202020204" pitchFamily="34" charset="0"/>
              </a:rPr>
              <a:t>reproductive health problems in both men and women </a:t>
            </a:r>
          </a:p>
          <a:p>
            <a:pPr marL="457200" marR="91440" indent="-457200" algn="l">
              <a:lnSpc>
                <a:spcPct val="90000"/>
              </a:lnSpc>
              <a:buClrTx/>
              <a:buFont typeface="Wingdings" panose="05000000000000000000" pitchFamily="2" charset="2"/>
              <a:buChar char="Ø"/>
            </a:pPr>
            <a:r>
              <a:rPr lang="en-US" sz="3200" dirty="0">
                <a:ln>
                  <a:noFill/>
                </a:ln>
                <a:solidFill>
                  <a:schemeClr val="tx1"/>
                </a:solidFill>
                <a:effectLst/>
                <a:latin typeface="Arial" panose="020B0604020202020204" pitchFamily="34" charset="0"/>
                <a:cs typeface="Arial" panose="020B0604020202020204" pitchFamily="34" charset="0"/>
              </a:rPr>
              <a:t>learning and developmental disabilities in infants and children (10% smaller penises in male babies; delayed menopause in female babies)</a:t>
            </a:r>
          </a:p>
          <a:p>
            <a:pPr marR="91440" algn="l">
              <a:lnSpc>
                <a:spcPct val="90000"/>
              </a:lnSpc>
            </a:pPr>
            <a:endParaRPr lang="en-US" sz="1900" dirty="0">
              <a:ln>
                <a:noFill/>
              </a:ln>
              <a:solidFill>
                <a:schemeClr val="tx1"/>
              </a:solidFill>
              <a:effectLst/>
              <a:latin typeface="Arial" panose="020B0604020202020204" pitchFamily="34" charset="0"/>
              <a:cs typeface="Arial" panose="020B0604020202020204" pitchFamily="34" charset="0"/>
            </a:endParaRPr>
          </a:p>
          <a:p>
            <a:pPr marR="91440" algn="l">
              <a:lnSpc>
                <a:spcPct val="90000"/>
              </a:lnSpc>
            </a:pPr>
            <a:r>
              <a:rPr lang="en-US" sz="3200" dirty="0">
                <a:ln>
                  <a:noFill/>
                </a:ln>
                <a:solidFill>
                  <a:schemeClr val="tx1"/>
                </a:solidFill>
                <a:effectLst/>
                <a:latin typeface="Arial" panose="020B0604020202020204" pitchFamily="34" charset="0"/>
                <a:cs typeface="Arial" panose="020B0604020202020204" pitchFamily="34" charset="0"/>
              </a:rPr>
              <a:t>Studies have proven that PFAS have been present in the blood of most Americans and the breast milk of 100% of the women tested. </a:t>
            </a:r>
          </a:p>
        </p:txBody>
      </p:sp>
      <p:pic>
        <p:nvPicPr>
          <p:cNvPr id="2050" name="Picture 2">
            <a:extLst>
              <a:ext uri="{FF2B5EF4-FFF2-40B4-BE49-F238E27FC236}">
                <a16:creationId xmlns:a16="http://schemas.microsoft.com/office/drawing/2014/main" id="{C9AD9561-DEBD-BDE0-6851-A0915B640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9222" b="20200"/>
          <a:stretch>
            <a:fillRect/>
          </a:stretch>
        </p:blipFill>
        <p:spPr bwMode="auto">
          <a:xfrm>
            <a:off x="410136" y="604112"/>
            <a:ext cx="5734644" cy="5612736"/>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a:extLst>
              <a:ext uri="{FF2B5EF4-FFF2-40B4-BE49-F238E27FC236}">
                <a16:creationId xmlns:a16="http://schemas.microsoft.com/office/drawing/2014/main" id="{4BB8FBE0-4FB7-3AD0-4FBB-7DAF85F557E9}"/>
              </a:ext>
            </a:extLst>
          </p:cNvPr>
          <p:cNvSpPr txBox="1"/>
          <p:nvPr/>
        </p:nvSpPr>
        <p:spPr>
          <a:xfrm>
            <a:off x="4522124" y="5677593"/>
            <a:ext cx="1296786" cy="338554"/>
          </a:xfrm>
          <a:prstGeom prst="rect">
            <a:avLst/>
          </a:prstGeom>
          <a:noFill/>
        </p:spPr>
        <p:txBody>
          <a:bodyPr wrap="square" rtlCol="0">
            <a:spAutoFit/>
          </a:bodyPr>
          <a:lstStyle/>
          <a:p>
            <a:r>
              <a:rPr lang="en-US" sz="1600" dirty="0">
                <a:latin typeface="Arial Narrow" panose="020B0606020202030204" pitchFamily="34" charset="0"/>
              </a:rPr>
              <a:t>and men.</a:t>
            </a:r>
          </a:p>
        </p:txBody>
      </p:sp>
    </p:spTree>
    <p:extLst>
      <p:ext uri="{BB962C8B-B14F-4D97-AF65-F5344CB8AC3E}">
        <p14:creationId xmlns:p14="http://schemas.microsoft.com/office/powerpoint/2010/main" val="1944736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9857D-F751-0AF7-EDAB-61231605B13B}"/>
              </a:ext>
            </a:extLst>
          </p:cNvPr>
          <p:cNvSpPr>
            <a:spLocks noGrp="1"/>
          </p:cNvSpPr>
          <p:nvPr>
            <p:ph type="title"/>
          </p:nvPr>
        </p:nvSpPr>
        <p:spPr>
          <a:xfrm>
            <a:off x="441158" y="354564"/>
            <a:ext cx="8926680" cy="920784"/>
          </a:xfrm>
        </p:spPr>
        <p:txBody>
          <a:bodyPr vert="horz" lIns="91440" tIns="45720" rIns="91440" bIns="45720" rtlCol="0" anchor="b">
            <a:normAutofit fontScale="90000"/>
          </a:bodyPr>
          <a:lstStyle/>
          <a:p>
            <a:r>
              <a:rPr lang="en-US" sz="4800" b="1" dirty="0">
                <a:solidFill>
                  <a:schemeClr val="accent2">
                    <a:lumMod val="50000"/>
                  </a:schemeClr>
                </a:solidFill>
                <a:latin typeface="Arial" panose="020B0604020202020204" pitchFamily="34" charset="0"/>
                <a:cs typeface="Arial" panose="020B0604020202020204" pitchFamily="34" charset="0"/>
              </a:rPr>
              <a:t>How does PFAS get in our food?</a:t>
            </a:r>
          </a:p>
        </p:txBody>
      </p:sp>
      <p:pic>
        <p:nvPicPr>
          <p:cNvPr id="4" name="Picture 3" descr="A diagram of a farm&#10;&#10;Description automatically generated">
            <a:extLst>
              <a:ext uri="{FF2B5EF4-FFF2-40B4-BE49-F238E27FC236}">
                <a16:creationId xmlns:a16="http://schemas.microsoft.com/office/drawing/2014/main" id="{242DD7D5-53BF-87D5-0E4D-95DAF2A4977B}"/>
              </a:ext>
            </a:extLst>
          </p:cNvPr>
          <p:cNvPicPr>
            <a:picLocks noChangeAspect="1"/>
          </p:cNvPicPr>
          <p:nvPr/>
        </p:nvPicPr>
        <p:blipFill rotWithShape="1">
          <a:blip r:embed="rId2">
            <a:extLst>
              <a:ext uri="{28A0092B-C50C-407E-A947-70E740481C1C}">
                <a14:useLocalDpi xmlns:a14="http://schemas.microsoft.com/office/drawing/2010/main" val="0"/>
              </a:ext>
            </a:extLst>
          </a:blip>
          <a:srcRect t="18596" b="8708"/>
          <a:stretch/>
        </p:blipFill>
        <p:spPr>
          <a:xfrm>
            <a:off x="569952" y="1424638"/>
            <a:ext cx="6871982" cy="4985493"/>
          </a:xfrm>
          <a:prstGeom prst="rect">
            <a:avLst/>
          </a:prstGeom>
        </p:spPr>
      </p:pic>
      <p:sp>
        <p:nvSpPr>
          <p:cNvPr id="6" name="TextBox 5">
            <a:extLst>
              <a:ext uri="{FF2B5EF4-FFF2-40B4-BE49-F238E27FC236}">
                <a16:creationId xmlns:a16="http://schemas.microsoft.com/office/drawing/2014/main" id="{A475B593-0191-0768-5818-C43A2B300EE8}"/>
              </a:ext>
            </a:extLst>
          </p:cNvPr>
          <p:cNvSpPr txBox="1"/>
          <p:nvPr/>
        </p:nvSpPr>
        <p:spPr>
          <a:xfrm>
            <a:off x="8013033" y="2927683"/>
            <a:ext cx="1588168" cy="1754326"/>
          </a:xfrm>
          <a:prstGeom prst="rect">
            <a:avLst/>
          </a:prstGeom>
          <a:noFill/>
        </p:spPr>
        <p:txBody>
          <a:bodyPr wrap="square" rtlCol="0">
            <a:spAutoFit/>
          </a:bodyPr>
          <a:lstStyle/>
          <a:p>
            <a:r>
              <a:rPr lang="en-US" b="1" dirty="0">
                <a:solidFill>
                  <a:schemeClr val="accent2">
                    <a:lumMod val="50000"/>
                  </a:schemeClr>
                </a:solidFill>
              </a:rPr>
              <a:t>PFAS is ADDED to PESTICIDES which are used on our crops.</a:t>
            </a:r>
          </a:p>
        </p:txBody>
      </p:sp>
      <p:sp>
        <p:nvSpPr>
          <p:cNvPr id="7" name="Arrow: Left 6">
            <a:extLst>
              <a:ext uri="{FF2B5EF4-FFF2-40B4-BE49-F238E27FC236}">
                <a16:creationId xmlns:a16="http://schemas.microsoft.com/office/drawing/2014/main" id="{FD792687-458E-4448-B315-89D0188C18C7}"/>
              </a:ext>
            </a:extLst>
          </p:cNvPr>
          <p:cNvSpPr/>
          <p:nvPr/>
        </p:nvSpPr>
        <p:spPr>
          <a:xfrm>
            <a:off x="7114677" y="2927683"/>
            <a:ext cx="898356" cy="360947"/>
          </a:xfrm>
          <a:prstGeom prst="lef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6683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A4FD4-7880-614C-BC17-CAA1EECD3986}"/>
              </a:ext>
            </a:extLst>
          </p:cNvPr>
          <p:cNvSpPr>
            <a:spLocks noGrp="1"/>
          </p:cNvSpPr>
          <p:nvPr>
            <p:ph type="title"/>
          </p:nvPr>
        </p:nvSpPr>
        <p:spPr>
          <a:xfrm>
            <a:off x="6011432" y="360947"/>
            <a:ext cx="6034388" cy="1042738"/>
          </a:xfrm>
        </p:spPr>
        <p:txBody>
          <a:bodyPr anchor="ctr">
            <a:normAutofit fontScale="90000"/>
          </a:bodyPr>
          <a:lstStyle/>
          <a:p>
            <a:r>
              <a:rPr lang="en-US" b="1" dirty="0">
                <a:solidFill>
                  <a:schemeClr val="tx1"/>
                </a:solidFill>
                <a:latin typeface="Arial" panose="020B0604020202020204" pitchFamily="34" charset="0"/>
                <a:cs typeface="Arial" panose="020B0604020202020204" pitchFamily="34" charset="0"/>
              </a:rPr>
              <a:t>What products contain PFAS?</a:t>
            </a:r>
          </a:p>
        </p:txBody>
      </p:sp>
      <p:sp>
        <p:nvSpPr>
          <p:cNvPr id="3" name="Content Placeholder 2">
            <a:extLst>
              <a:ext uri="{FF2B5EF4-FFF2-40B4-BE49-F238E27FC236}">
                <a16:creationId xmlns:a16="http://schemas.microsoft.com/office/drawing/2014/main" id="{DF57A8C9-4EB5-C229-D2B1-4B6F38FDA138}"/>
              </a:ext>
            </a:extLst>
          </p:cNvPr>
          <p:cNvSpPr>
            <a:spLocks noGrp="1"/>
          </p:cNvSpPr>
          <p:nvPr>
            <p:ph idx="1"/>
          </p:nvPr>
        </p:nvSpPr>
        <p:spPr>
          <a:xfrm>
            <a:off x="6011432" y="1238857"/>
            <a:ext cx="6034388" cy="5538349"/>
          </a:xfrm>
        </p:spPr>
        <p:txBody>
          <a:bodyPr anchor="t">
            <a:normAutofit fontScale="70000" lnSpcReduction="20000"/>
          </a:bodyPr>
          <a:lstStyle/>
          <a:p>
            <a:pPr marL="0" marR="12522" indent="0">
              <a:lnSpc>
                <a:spcPct val="120000"/>
              </a:lnSpc>
              <a:spcBef>
                <a:spcPts val="0"/>
              </a:spcBef>
              <a:spcAft>
                <a:spcPts val="0"/>
              </a:spcAft>
              <a:buNone/>
            </a:pPr>
            <a:r>
              <a:rPr lang="en-US" sz="2000" kern="1400" dirty="0">
                <a:ln>
                  <a:noFill/>
                </a:ln>
                <a:solidFill>
                  <a:schemeClr val="tx1"/>
                </a:solidFill>
                <a:effectLst/>
                <a:latin typeface="Arial" panose="020B0604020202020204" pitchFamily="34" charset="0"/>
              </a:rPr>
              <a:t>If you see the words “non-stick,” “water-resistant,”  “stain-resistant,” “grease-resistant, or “long lasting,” you should check the product for PFAS. </a:t>
            </a:r>
          </a:p>
          <a:p>
            <a:pPr marL="0" marR="527050" indent="0">
              <a:lnSpc>
                <a:spcPct val="120000"/>
              </a:lnSpc>
              <a:spcBef>
                <a:spcPts val="0"/>
              </a:spcBef>
              <a:spcAft>
                <a:spcPts val="0"/>
              </a:spcAft>
              <a:buNone/>
            </a:pPr>
            <a:endParaRPr lang="en-US" sz="1500" kern="1400" dirty="0">
              <a:ln>
                <a:noFill/>
              </a:ln>
              <a:solidFill>
                <a:schemeClr val="tx1"/>
              </a:solidFill>
              <a:effectLst/>
              <a:latin typeface="Arial" panose="020B0604020202020204" pitchFamily="34" charset="0"/>
            </a:endParaRPr>
          </a:p>
          <a:p>
            <a:pPr marR="527050">
              <a:lnSpc>
                <a:spcPct val="120000"/>
              </a:lnSpc>
              <a:spcBef>
                <a:spcPts val="0"/>
              </a:spcBef>
              <a:buClrTx/>
              <a:buFont typeface="Wingdings" panose="05000000000000000000" pitchFamily="2" charset="2"/>
              <a:buChar char="v"/>
            </a:pPr>
            <a:r>
              <a:rPr lang="en-US" sz="2100" b="1" i="1" kern="1400" dirty="0">
                <a:ln>
                  <a:noFill/>
                </a:ln>
                <a:solidFill>
                  <a:schemeClr val="tx1"/>
                </a:solidFill>
                <a:effectLst/>
                <a:latin typeface="Arial" panose="020B0604020202020204" pitchFamily="34" charset="0"/>
              </a:rPr>
              <a:t>Sunscreen</a:t>
            </a:r>
            <a:r>
              <a:rPr lang="en-US" sz="2100" b="1" kern="1400" dirty="0">
                <a:ln>
                  <a:noFill/>
                </a:ln>
                <a:solidFill>
                  <a:schemeClr val="tx1"/>
                </a:solidFill>
                <a:effectLst/>
                <a:latin typeface="Arial" panose="020B0604020202020204" pitchFamily="34" charset="0"/>
              </a:rPr>
              <a:t>: </a:t>
            </a:r>
            <a:r>
              <a:rPr lang="en-US" sz="2100" kern="1400" dirty="0">
                <a:ln>
                  <a:noFill/>
                </a:ln>
                <a:solidFill>
                  <a:schemeClr val="tx1"/>
                </a:solidFill>
                <a:effectLst/>
                <a:latin typeface="Arial" panose="020B0604020202020204" pitchFamily="34" charset="0"/>
              </a:rPr>
              <a:t>67% contain harmful ingredients to children and adults</a:t>
            </a:r>
          </a:p>
          <a:p>
            <a:pPr marR="527050">
              <a:lnSpc>
                <a:spcPct val="120000"/>
              </a:lnSpc>
              <a:spcBef>
                <a:spcPts val="0"/>
              </a:spcBef>
              <a:buClrTx/>
              <a:buFont typeface="Wingdings" panose="05000000000000000000" pitchFamily="2" charset="2"/>
              <a:buChar char="v"/>
            </a:pPr>
            <a:r>
              <a:rPr lang="en-US" sz="2100" b="1" i="1" kern="1400" dirty="0">
                <a:ln>
                  <a:noFill/>
                </a:ln>
                <a:solidFill>
                  <a:schemeClr val="tx1"/>
                </a:solidFill>
                <a:effectLst/>
                <a:latin typeface="Arial" panose="020B0604020202020204" pitchFamily="34" charset="0"/>
              </a:rPr>
              <a:t>Cosmetics</a:t>
            </a:r>
            <a:r>
              <a:rPr lang="en-US" sz="2100" b="1" kern="1400" dirty="0">
                <a:ln>
                  <a:noFill/>
                </a:ln>
                <a:solidFill>
                  <a:schemeClr val="tx1"/>
                </a:solidFill>
                <a:effectLst/>
                <a:latin typeface="Arial" panose="020B0604020202020204" pitchFamily="34" charset="0"/>
              </a:rPr>
              <a:t>: </a:t>
            </a:r>
            <a:r>
              <a:rPr lang="en-US" sz="2100" kern="1400" dirty="0">
                <a:ln>
                  <a:noFill/>
                </a:ln>
                <a:solidFill>
                  <a:schemeClr val="tx1"/>
                </a:solidFill>
                <a:effectLst/>
                <a:latin typeface="Arial" panose="020B0604020202020204" pitchFamily="34" charset="0"/>
              </a:rPr>
              <a:t>48% of cosmetics contain PFAS chemicals</a:t>
            </a:r>
          </a:p>
          <a:p>
            <a:pPr marR="527050">
              <a:lnSpc>
                <a:spcPct val="120000"/>
              </a:lnSpc>
              <a:spcBef>
                <a:spcPts val="0"/>
              </a:spcBef>
              <a:buClrTx/>
              <a:buFont typeface="Wingdings" panose="05000000000000000000" pitchFamily="2" charset="2"/>
              <a:buChar char="v"/>
            </a:pPr>
            <a:r>
              <a:rPr lang="en-US" sz="2100" b="1" i="1" kern="1400" dirty="0">
                <a:ln>
                  <a:noFill/>
                </a:ln>
                <a:solidFill>
                  <a:schemeClr val="tx1"/>
                </a:solidFill>
                <a:effectLst/>
                <a:latin typeface="Arial" panose="020B0604020202020204" pitchFamily="34" charset="0"/>
              </a:rPr>
              <a:t>Personal Care Products</a:t>
            </a:r>
            <a:r>
              <a:rPr lang="en-US" sz="2100" b="1" kern="1400" dirty="0">
                <a:ln>
                  <a:noFill/>
                </a:ln>
                <a:solidFill>
                  <a:schemeClr val="tx1"/>
                </a:solidFill>
                <a:effectLst/>
                <a:latin typeface="Arial" panose="020B0604020202020204" pitchFamily="34" charset="0"/>
              </a:rPr>
              <a:t>:  </a:t>
            </a:r>
            <a:r>
              <a:rPr lang="en-US" sz="2100" kern="1400" dirty="0">
                <a:ln>
                  <a:noFill/>
                </a:ln>
                <a:solidFill>
                  <a:schemeClr val="tx1"/>
                </a:solidFill>
                <a:effectLst/>
                <a:latin typeface="Arial" panose="020B0604020202020204" pitchFamily="34" charset="0"/>
              </a:rPr>
              <a:t>contact lenses</a:t>
            </a:r>
            <a:r>
              <a:rPr lang="en-US" sz="2100" b="1" kern="1400" dirty="0">
                <a:ln>
                  <a:noFill/>
                </a:ln>
                <a:solidFill>
                  <a:schemeClr val="tx1"/>
                </a:solidFill>
                <a:effectLst/>
                <a:latin typeface="Arial" panose="020B0604020202020204" pitchFamily="34" charset="0"/>
              </a:rPr>
              <a:t>, </a:t>
            </a:r>
            <a:r>
              <a:rPr lang="en-US" sz="2100" kern="1400" dirty="0">
                <a:ln>
                  <a:noFill/>
                </a:ln>
                <a:solidFill>
                  <a:schemeClr val="tx1"/>
                </a:solidFill>
                <a:effectLst/>
                <a:latin typeface="Arial" panose="020B0604020202020204" pitchFamily="34" charset="0"/>
              </a:rPr>
              <a:t>dental floss, toilet paper, shampoos, conditioners, moisturizers, nail polish, female hygiene products, etc.</a:t>
            </a:r>
          </a:p>
          <a:p>
            <a:pPr marR="527050">
              <a:lnSpc>
                <a:spcPct val="120000"/>
              </a:lnSpc>
              <a:spcBef>
                <a:spcPts val="0"/>
              </a:spcBef>
              <a:buClrTx/>
              <a:buFont typeface="Wingdings" panose="05000000000000000000" pitchFamily="2" charset="2"/>
              <a:buChar char="v"/>
            </a:pPr>
            <a:r>
              <a:rPr lang="en-US" sz="2100" b="1" i="1" kern="1400" dirty="0">
                <a:ln>
                  <a:noFill/>
                </a:ln>
                <a:solidFill>
                  <a:schemeClr val="accent5">
                    <a:lumMod val="75000"/>
                  </a:schemeClr>
                </a:solidFill>
                <a:effectLst/>
                <a:highlight>
                  <a:srgbClr val="FFFF00"/>
                </a:highlight>
                <a:latin typeface="Arial" panose="020B0604020202020204" pitchFamily="34" charset="0"/>
              </a:rPr>
              <a:t>Food:  </a:t>
            </a:r>
            <a:r>
              <a:rPr lang="en-US" sz="2100" kern="1400" dirty="0">
                <a:ln>
                  <a:noFill/>
                </a:ln>
                <a:solidFill>
                  <a:schemeClr val="tx1"/>
                </a:solidFill>
                <a:effectLst/>
                <a:highlight>
                  <a:srgbClr val="FFFF00"/>
                </a:highlight>
                <a:latin typeface="Arial" panose="020B0604020202020204" pitchFamily="34" charset="0"/>
              </a:rPr>
              <a:t>Seafood</a:t>
            </a:r>
            <a:r>
              <a:rPr lang="en-US" sz="2100" kern="1400" dirty="0">
                <a:solidFill>
                  <a:schemeClr val="tx1"/>
                </a:solidFill>
                <a:highlight>
                  <a:srgbClr val="FFFF00"/>
                </a:highlight>
                <a:latin typeface="Arial" panose="020B0604020202020204" pitchFamily="34" charset="0"/>
              </a:rPr>
              <a:t>, as well as some meats, dairy products, grains, produce, and fruits </a:t>
            </a:r>
            <a:r>
              <a:rPr lang="en-US" sz="2100" kern="1400" dirty="0">
                <a:ln>
                  <a:noFill/>
                </a:ln>
                <a:solidFill>
                  <a:schemeClr val="tx1"/>
                </a:solidFill>
                <a:effectLst/>
                <a:highlight>
                  <a:srgbClr val="FFFF00"/>
                </a:highlight>
                <a:latin typeface="Arial" panose="020B0604020202020204" pitchFamily="34" charset="0"/>
              </a:rPr>
              <a:t>contain PFAS</a:t>
            </a:r>
          </a:p>
          <a:p>
            <a:pPr marR="527050">
              <a:lnSpc>
                <a:spcPct val="120000"/>
              </a:lnSpc>
              <a:spcBef>
                <a:spcPts val="0"/>
              </a:spcBef>
              <a:buClrTx/>
              <a:buFont typeface="Wingdings" panose="05000000000000000000" pitchFamily="2" charset="2"/>
              <a:buChar char="v"/>
            </a:pPr>
            <a:r>
              <a:rPr lang="en-US" sz="2100" b="1" i="1" kern="1400" dirty="0">
                <a:ln>
                  <a:noFill/>
                </a:ln>
                <a:solidFill>
                  <a:schemeClr val="tx1"/>
                </a:solidFill>
                <a:effectLst/>
                <a:latin typeface="Arial" panose="020B0604020202020204" pitchFamily="34" charset="0"/>
              </a:rPr>
              <a:t>Cleaning Products: </a:t>
            </a:r>
            <a:r>
              <a:rPr lang="en-US" sz="2100" kern="1400" dirty="0">
                <a:ln>
                  <a:noFill/>
                </a:ln>
                <a:solidFill>
                  <a:schemeClr val="tx1"/>
                </a:solidFill>
                <a:effectLst/>
                <a:latin typeface="Arial" panose="020B0604020202020204" pitchFamily="34" charset="0"/>
              </a:rPr>
              <a:t>Floor wax </a:t>
            </a:r>
          </a:p>
          <a:p>
            <a:pPr marR="527050">
              <a:lnSpc>
                <a:spcPct val="120000"/>
              </a:lnSpc>
              <a:spcBef>
                <a:spcPts val="0"/>
              </a:spcBef>
              <a:buClrTx/>
              <a:buFont typeface="Wingdings" panose="05000000000000000000" pitchFamily="2" charset="2"/>
              <a:buChar char="v"/>
            </a:pPr>
            <a:r>
              <a:rPr lang="en-US" sz="2100" b="1" i="1" kern="1400" dirty="0">
                <a:ln>
                  <a:noFill/>
                </a:ln>
                <a:solidFill>
                  <a:schemeClr val="accent5">
                    <a:lumMod val="75000"/>
                  </a:schemeClr>
                </a:solidFill>
                <a:effectLst/>
                <a:highlight>
                  <a:srgbClr val="FFFF00"/>
                </a:highlight>
                <a:latin typeface="Arial" panose="020B0604020202020204" pitchFamily="34" charset="0"/>
              </a:rPr>
              <a:t>Pesticides  </a:t>
            </a:r>
            <a:r>
              <a:rPr lang="en-US" sz="2100" b="1" i="1" kern="1400" dirty="0">
                <a:ln>
                  <a:noFill/>
                </a:ln>
                <a:solidFill>
                  <a:schemeClr val="accent5">
                    <a:lumMod val="75000"/>
                  </a:schemeClr>
                </a:solidFill>
                <a:effectLst/>
                <a:latin typeface="Arial" panose="020B0604020202020204" pitchFamily="34" charset="0"/>
              </a:rPr>
              <a:t>  </a:t>
            </a:r>
            <a:r>
              <a:rPr lang="en-US" sz="2100" b="1" i="1" kern="1400" dirty="0">
                <a:ln>
                  <a:noFill/>
                </a:ln>
                <a:solidFill>
                  <a:schemeClr val="tx1"/>
                </a:solidFill>
                <a:effectLst/>
                <a:latin typeface="Arial" panose="020B0604020202020204" pitchFamily="34" charset="0"/>
              </a:rPr>
              <a:t>  </a:t>
            </a:r>
            <a:endParaRPr lang="en-US" sz="2100" b="1" kern="1400" dirty="0">
              <a:ln>
                <a:noFill/>
              </a:ln>
              <a:solidFill>
                <a:schemeClr val="tx1"/>
              </a:solidFill>
              <a:effectLst/>
              <a:latin typeface="Arial" panose="020B0604020202020204" pitchFamily="34" charset="0"/>
            </a:endParaRPr>
          </a:p>
          <a:p>
            <a:pPr marR="527050">
              <a:lnSpc>
                <a:spcPct val="120000"/>
              </a:lnSpc>
              <a:spcBef>
                <a:spcPts val="0"/>
              </a:spcBef>
              <a:buClrTx/>
              <a:buFont typeface="Wingdings" panose="05000000000000000000" pitchFamily="2" charset="2"/>
              <a:buChar char="v"/>
            </a:pPr>
            <a:r>
              <a:rPr lang="en-US" sz="2100" b="1" i="1" kern="1400" dirty="0">
                <a:ln>
                  <a:noFill/>
                </a:ln>
                <a:solidFill>
                  <a:schemeClr val="tx1"/>
                </a:solidFill>
                <a:effectLst/>
                <a:latin typeface="Arial" panose="020B0604020202020204" pitchFamily="34" charset="0"/>
              </a:rPr>
              <a:t>Household and Consumer Products:  </a:t>
            </a:r>
            <a:r>
              <a:rPr lang="en-US" sz="2100" kern="1400" dirty="0">
                <a:ln>
                  <a:noFill/>
                </a:ln>
                <a:solidFill>
                  <a:schemeClr val="tx1"/>
                </a:solidFill>
                <a:effectLst/>
                <a:latin typeface="Arial" panose="020B0604020202020204" pitchFamily="34" charset="0"/>
              </a:rPr>
              <a:t>rugs, paints, mattresses, clothing—school uniforms, outdoor clothing—rain and snow, shoes, ski wax, artificial turf, etc.</a:t>
            </a:r>
          </a:p>
          <a:p>
            <a:pPr marR="527050">
              <a:lnSpc>
                <a:spcPct val="120000"/>
              </a:lnSpc>
              <a:spcBef>
                <a:spcPts val="0"/>
              </a:spcBef>
              <a:buClrTx/>
              <a:buFont typeface="Wingdings" panose="05000000000000000000" pitchFamily="2" charset="2"/>
              <a:buChar char="v"/>
            </a:pPr>
            <a:r>
              <a:rPr lang="en-US" sz="2100" b="1" i="1" kern="1400" dirty="0">
                <a:ln>
                  <a:noFill/>
                </a:ln>
                <a:solidFill>
                  <a:schemeClr val="accent5">
                    <a:lumMod val="75000"/>
                  </a:schemeClr>
                </a:solidFill>
                <a:effectLst/>
                <a:highlight>
                  <a:srgbClr val="FFFF00"/>
                </a:highlight>
                <a:latin typeface="Arial" panose="020B0604020202020204" pitchFamily="34" charset="0"/>
              </a:rPr>
              <a:t>Cookware and Food Containers: </a:t>
            </a:r>
            <a:r>
              <a:rPr lang="en-US" sz="2100" i="1" kern="1400" dirty="0">
                <a:ln>
                  <a:noFill/>
                </a:ln>
                <a:solidFill>
                  <a:schemeClr val="tx1"/>
                </a:solidFill>
                <a:effectLst/>
                <a:highlight>
                  <a:srgbClr val="FFFF00"/>
                </a:highlight>
                <a:latin typeface="Arial" panose="020B0604020202020204" pitchFamily="34" charset="0"/>
              </a:rPr>
              <a:t>especially fast-food wrappers, microwave popcorn, pizza boxes, etc.</a:t>
            </a:r>
            <a:endParaRPr lang="en-US" sz="2100" kern="1400" dirty="0">
              <a:ln>
                <a:noFill/>
              </a:ln>
              <a:solidFill>
                <a:schemeClr val="tx1"/>
              </a:solidFill>
              <a:effectLst/>
              <a:highlight>
                <a:srgbClr val="FFFF00"/>
              </a:highlight>
              <a:latin typeface="Arial" panose="020B0604020202020204" pitchFamily="34" charset="0"/>
            </a:endParaRPr>
          </a:p>
          <a:p>
            <a:pPr marR="527050">
              <a:lnSpc>
                <a:spcPct val="120000"/>
              </a:lnSpc>
              <a:spcBef>
                <a:spcPts val="0"/>
              </a:spcBef>
              <a:buClrTx/>
              <a:buFont typeface="Wingdings" panose="05000000000000000000" pitchFamily="2" charset="2"/>
              <a:buChar char="v"/>
            </a:pPr>
            <a:r>
              <a:rPr lang="en-US" sz="2100" b="1" i="1" kern="1400" dirty="0">
                <a:ln>
                  <a:noFill/>
                </a:ln>
                <a:solidFill>
                  <a:schemeClr val="tx1"/>
                </a:solidFill>
                <a:effectLst/>
                <a:latin typeface="Arial" panose="020B0604020202020204" pitchFamily="34" charset="0"/>
              </a:rPr>
              <a:t>Children’s Products</a:t>
            </a:r>
            <a:r>
              <a:rPr lang="en-US" sz="2100" b="1" kern="1400" dirty="0">
                <a:ln>
                  <a:noFill/>
                </a:ln>
                <a:solidFill>
                  <a:schemeClr val="tx1"/>
                </a:solidFill>
                <a:effectLst/>
                <a:latin typeface="Arial" panose="020B0604020202020204" pitchFamily="34" charset="0"/>
              </a:rPr>
              <a:t>:  </a:t>
            </a:r>
            <a:r>
              <a:rPr lang="en-US" sz="2100" kern="1400" dirty="0">
                <a:ln>
                  <a:noFill/>
                </a:ln>
                <a:solidFill>
                  <a:schemeClr val="tx1"/>
                </a:solidFill>
                <a:effectLst/>
                <a:latin typeface="Arial" panose="020B0604020202020204" pitchFamily="34" charset="0"/>
              </a:rPr>
              <a:t>diapers, clothing, etc.</a:t>
            </a:r>
          </a:p>
          <a:p>
            <a:pPr marR="527050">
              <a:lnSpc>
                <a:spcPct val="120000"/>
              </a:lnSpc>
              <a:spcBef>
                <a:spcPts val="0"/>
              </a:spcBef>
              <a:buClrTx/>
              <a:buFont typeface="Wingdings" panose="05000000000000000000" pitchFamily="2" charset="2"/>
              <a:buChar char="v"/>
            </a:pPr>
            <a:r>
              <a:rPr lang="en-US" sz="2100" b="1" i="1" kern="1400" dirty="0">
                <a:ln>
                  <a:noFill/>
                </a:ln>
                <a:solidFill>
                  <a:schemeClr val="accent5">
                    <a:lumMod val="75000"/>
                  </a:schemeClr>
                </a:solidFill>
                <a:effectLst/>
                <a:highlight>
                  <a:srgbClr val="FFFF00"/>
                </a:highlight>
                <a:latin typeface="Arial" panose="020B0604020202020204" pitchFamily="34" charset="0"/>
              </a:rPr>
              <a:t>Water</a:t>
            </a:r>
            <a:r>
              <a:rPr lang="en-US" sz="2100" b="1" i="1" kern="1400" dirty="0">
                <a:solidFill>
                  <a:schemeClr val="accent5">
                    <a:lumMod val="75000"/>
                  </a:schemeClr>
                </a:solidFill>
                <a:highlight>
                  <a:srgbClr val="FFFF00"/>
                </a:highlight>
                <a:latin typeface="Arial" panose="020B0604020202020204" pitchFamily="34" charset="0"/>
              </a:rPr>
              <a:t>: </a:t>
            </a:r>
            <a:r>
              <a:rPr lang="en-US" sz="2100" b="1" kern="1400" dirty="0">
                <a:ln>
                  <a:noFill/>
                </a:ln>
                <a:solidFill>
                  <a:schemeClr val="accent5">
                    <a:lumMod val="75000"/>
                  </a:schemeClr>
                </a:solidFill>
                <a:effectLst/>
                <a:highlight>
                  <a:srgbClr val="FFFF00"/>
                </a:highlight>
                <a:latin typeface="Arial" panose="020B0604020202020204" pitchFamily="34" charset="0"/>
              </a:rPr>
              <a:t> </a:t>
            </a:r>
            <a:r>
              <a:rPr lang="en-US" sz="2100" kern="1400" dirty="0">
                <a:ln>
                  <a:noFill/>
                </a:ln>
                <a:solidFill>
                  <a:schemeClr val="tx1"/>
                </a:solidFill>
                <a:effectLst/>
                <a:highlight>
                  <a:srgbClr val="FFFF00"/>
                </a:highlight>
                <a:latin typeface="Arial" panose="020B0604020202020204" pitchFamily="34" charset="0"/>
              </a:rPr>
              <a:t>tap, bottled, and well water</a:t>
            </a:r>
          </a:p>
          <a:p>
            <a:pPr marR="527050">
              <a:lnSpc>
                <a:spcPct val="120000"/>
              </a:lnSpc>
              <a:spcBef>
                <a:spcPts val="0"/>
              </a:spcBef>
              <a:buClrTx/>
              <a:buFont typeface="Wingdings" panose="05000000000000000000" pitchFamily="2" charset="2"/>
              <a:buChar char="v"/>
            </a:pPr>
            <a:r>
              <a:rPr lang="en-US" sz="2100" b="1" i="1" kern="1400" dirty="0">
                <a:solidFill>
                  <a:schemeClr val="accent5">
                    <a:lumMod val="75000"/>
                  </a:schemeClr>
                </a:solidFill>
                <a:highlight>
                  <a:srgbClr val="FFFF00"/>
                </a:highlight>
                <a:latin typeface="Arial" panose="020B0604020202020204" pitchFamily="34" charset="0"/>
              </a:rPr>
              <a:t>Fertilizers:  </a:t>
            </a:r>
            <a:r>
              <a:rPr lang="en-US" sz="2100" kern="1400" dirty="0" err="1">
                <a:solidFill>
                  <a:schemeClr val="tx1"/>
                </a:solidFill>
                <a:highlight>
                  <a:srgbClr val="FFFF00"/>
                </a:highlight>
                <a:latin typeface="Arial" panose="020B0604020202020204" pitchFamily="34" charset="0"/>
              </a:rPr>
              <a:t>biosludge</a:t>
            </a:r>
            <a:r>
              <a:rPr lang="en-US" sz="2100" kern="1400" dirty="0">
                <a:solidFill>
                  <a:schemeClr val="tx1"/>
                </a:solidFill>
                <a:highlight>
                  <a:srgbClr val="FFFF00"/>
                </a:highlight>
                <a:latin typeface="Arial" panose="020B0604020202020204" pitchFamily="34" charset="0"/>
              </a:rPr>
              <a:t>, etc.</a:t>
            </a:r>
          </a:p>
          <a:p>
            <a:pPr marR="527050">
              <a:lnSpc>
                <a:spcPct val="120000"/>
              </a:lnSpc>
              <a:spcBef>
                <a:spcPts val="0"/>
              </a:spcBef>
              <a:buClrTx/>
              <a:buFont typeface="Wingdings" panose="05000000000000000000" pitchFamily="2" charset="2"/>
              <a:buChar char="v"/>
            </a:pPr>
            <a:r>
              <a:rPr lang="en-US" sz="2100" b="1" i="1" kern="1400" dirty="0">
                <a:ln>
                  <a:noFill/>
                </a:ln>
                <a:solidFill>
                  <a:schemeClr val="tx1"/>
                </a:solidFill>
                <a:effectLst/>
                <a:latin typeface="Arial" panose="020B0604020202020204" pitchFamily="34" charset="0"/>
              </a:rPr>
              <a:t>Drugs:  </a:t>
            </a:r>
            <a:r>
              <a:rPr lang="en-US" sz="2100" kern="1400" dirty="0">
                <a:ln>
                  <a:noFill/>
                </a:ln>
                <a:solidFill>
                  <a:schemeClr val="tx1"/>
                </a:solidFill>
                <a:effectLst/>
                <a:latin typeface="Arial" panose="020B0604020202020204" pitchFamily="34" charset="0"/>
              </a:rPr>
              <a:t>a number of </a:t>
            </a:r>
            <a:r>
              <a:rPr lang="en-US" sz="2100" kern="1400" dirty="0">
                <a:solidFill>
                  <a:schemeClr val="tx1"/>
                </a:solidFill>
                <a:latin typeface="Arial" panose="020B0604020202020204" pitchFamily="34" charset="0"/>
              </a:rPr>
              <a:t>common medications include PFAS.</a:t>
            </a:r>
            <a:endParaRPr lang="en-US" sz="2100" kern="1400" dirty="0">
              <a:ln>
                <a:noFill/>
              </a:ln>
              <a:solidFill>
                <a:schemeClr val="tx1"/>
              </a:solidFill>
              <a:effectLst/>
              <a:latin typeface="Arial" panose="020B0604020202020204" pitchFamily="34" charset="0"/>
            </a:endParaRPr>
          </a:p>
          <a:p>
            <a:pPr marL="0" marR="0" indent="0">
              <a:lnSpc>
                <a:spcPct val="90000"/>
              </a:lnSpc>
              <a:spcBef>
                <a:spcPts val="0"/>
              </a:spcBef>
              <a:spcAft>
                <a:spcPts val="600"/>
              </a:spcAft>
            </a:pPr>
            <a:endParaRPr lang="en-US" sz="1100" kern="1400" dirty="0">
              <a:ln>
                <a:noFill/>
              </a:ln>
              <a:solidFill>
                <a:schemeClr val="tx1"/>
              </a:solidFill>
              <a:effectLst/>
              <a:latin typeface="Calibri" panose="020F0502020204030204" pitchFamily="34" charset="0"/>
            </a:endParaRPr>
          </a:p>
          <a:p>
            <a:pPr>
              <a:lnSpc>
                <a:spcPct val="90000"/>
              </a:lnSpc>
            </a:pPr>
            <a:endParaRPr lang="en-US" sz="1100" dirty="0">
              <a:solidFill>
                <a:schemeClr val="tx1"/>
              </a:solidFill>
            </a:endParaRPr>
          </a:p>
        </p:txBody>
      </p:sp>
      <p:pic>
        <p:nvPicPr>
          <p:cNvPr id="3074" name="Picture 2">
            <a:extLst>
              <a:ext uri="{FF2B5EF4-FFF2-40B4-BE49-F238E27FC236}">
                <a16:creationId xmlns:a16="http://schemas.microsoft.com/office/drawing/2014/main" id="{C122DA0C-D9B7-D484-0CB9-E91F5D2E4EE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7694" y="583494"/>
            <a:ext cx="5537374" cy="5691011"/>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Arrow: Right 5">
            <a:extLst>
              <a:ext uri="{FF2B5EF4-FFF2-40B4-BE49-F238E27FC236}">
                <a16:creationId xmlns:a16="http://schemas.microsoft.com/office/drawing/2014/main" id="{FD7203CA-1C6F-53DF-8F59-C2C8DC422618}"/>
              </a:ext>
            </a:extLst>
          </p:cNvPr>
          <p:cNvSpPr/>
          <p:nvPr/>
        </p:nvSpPr>
        <p:spPr>
          <a:xfrm rot="2132290">
            <a:off x="414559" y="1738841"/>
            <a:ext cx="304801" cy="28073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43CB060E-F044-5E9D-7E63-7A8F7E4E47D1}"/>
              </a:ext>
            </a:extLst>
          </p:cNvPr>
          <p:cNvSpPr/>
          <p:nvPr/>
        </p:nvSpPr>
        <p:spPr>
          <a:xfrm rot="2943164">
            <a:off x="1160044" y="891385"/>
            <a:ext cx="304801" cy="28073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1CA5784F-2F89-CD17-98A5-16F8E4EF44A9}"/>
              </a:ext>
            </a:extLst>
          </p:cNvPr>
          <p:cNvSpPr/>
          <p:nvPr/>
        </p:nvSpPr>
        <p:spPr>
          <a:xfrm rot="4541235">
            <a:off x="2285998" y="402950"/>
            <a:ext cx="304801" cy="28073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4308D285-4144-5D7B-3B70-D889577622D0}"/>
              </a:ext>
            </a:extLst>
          </p:cNvPr>
          <p:cNvSpPr/>
          <p:nvPr/>
        </p:nvSpPr>
        <p:spPr>
          <a:xfrm rot="8772611">
            <a:off x="5395836" y="1774596"/>
            <a:ext cx="304801" cy="28073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6C50DEB1-D8DF-2A36-16AC-FC8093F8E010}"/>
              </a:ext>
            </a:extLst>
          </p:cNvPr>
          <p:cNvSpPr/>
          <p:nvPr/>
        </p:nvSpPr>
        <p:spPr>
          <a:xfrm rot="18908535">
            <a:off x="641617" y="5237557"/>
            <a:ext cx="304801" cy="28073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95FC23CA-3D38-D875-2C5E-36BB3F6DF728}"/>
              </a:ext>
            </a:extLst>
          </p:cNvPr>
          <p:cNvSpPr/>
          <p:nvPr/>
        </p:nvSpPr>
        <p:spPr>
          <a:xfrm rot="12092405">
            <a:off x="5608043" y="4297554"/>
            <a:ext cx="304801" cy="28073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908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13A7-2A1E-E503-64E8-0301208A45B2}"/>
              </a:ext>
            </a:extLst>
          </p:cNvPr>
          <p:cNvSpPr>
            <a:spLocks noGrp="1"/>
          </p:cNvSpPr>
          <p:nvPr>
            <p:ph type="title"/>
          </p:nvPr>
        </p:nvSpPr>
        <p:spPr>
          <a:xfrm>
            <a:off x="332509" y="385586"/>
            <a:ext cx="10781607" cy="1178520"/>
          </a:xfrm>
        </p:spPr>
        <p:txBody>
          <a:bodyPr>
            <a:noAutofit/>
          </a:bodyPr>
          <a:lstStyle/>
          <a:p>
            <a:pPr>
              <a:lnSpc>
                <a:spcPct val="90000"/>
              </a:lnSpc>
            </a:pPr>
            <a:r>
              <a:rPr lang="en-US" sz="4000" b="1" dirty="0">
                <a:solidFill>
                  <a:schemeClr val="accent2">
                    <a:lumMod val="50000"/>
                  </a:schemeClr>
                </a:solidFill>
                <a:latin typeface="Arial" panose="020B0604020202020204" pitchFamily="34" charset="0"/>
                <a:cs typeface="Arial" panose="020B0604020202020204" pitchFamily="34" charset="0"/>
              </a:rPr>
              <a:t>Does your drinking water contain PFAS?</a:t>
            </a:r>
          </a:p>
        </p:txBody>
      </p:sp>
      <p:sp>
        <p:nvSpPr>
          <p:cNvPr id="3" name="Content Placeholder 2">
            <a:extLst>
              <a:ext uri="{FF2B5EF4-FFF2-40B4-BE49-F238E27FC236}">
                <a16:creationId xmlns:a16="http://schemas.microsoft.com/office/drawing/2014/main" id="{47F12873-8684-FE38-AD5B-A789F9A18FBD}"/>
              </a:ext>
            </a:extLst>
          </p:cNvPr>
          <p:cNvSpPr>
            <a:spLocks noGrp="1"/>
          </p:cNvSpPr>
          <p:nvPr>
            <p:ph idx="1"/>
          </p:nvPr>
        </p:nvSpPr>
        <p:spPr>
          <a:xfrm>
            <a:off x="3184357" y="1130531"/>
            <a:ext cx="7505810" cy="5647257"/>
          </a:xfrm>
        </p:spPr>
        <p:txBody>
          <a:bodyPr>
            <a:noAutofit/>
          </a:bodyPr>
          <a:lstStyle/>
          <a:p>
            <a:pPr marL="0" indent="0" rtl="0">
              <a:spcBef>
                <a:spcPts val="0"/>
              </a:spcBef>
              <a:buNone/>
            </a:pPr>
            <a:r>
              <a:rPr lang="en-US" sz="2000" dirty="0">
                <a:latin typeface="Arial" panose="020B0604020202020204" pitchFamily="34" charset="0"/>
                <a:cs typeface="Arial" panose="020B0604020202020204" pitchFamily="34" charset="0"/>
              </a:rPr>
              <a:t>Vermont's standard for the combination of five PFAS (PFOA, PFOS, PFHxS (perfluorohexane sulfonic acid), </a:t>
            </a:r>
            <a:r>
              <a:rPr lang="en-US" sz="2000" dirty="0" err="1">
                <a:latin typeface="Arial" panose="020B0604020202020204" pitchFamily="34" charset="0"/>
                <a:cs typeface="Arial" panose="020B0604020202020204" pitchFamily="34" charset="0"/>
              </a:rPr>
              <a:t>PFHpA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perfluoroheptanoic</a:t>
            </a:r>
            <a:r>
              <a:rPr lang="en-US" sz="2000" dirty="0">
                <a:latin typeface="Arial" panose="020B0604020202020204" pitchFamily="34" charset="0"/>
                <a:cs typeface="Arial" panose="020B0604020202020204" pitchFamily="34" charset="0"/>
              </a:rPr>
              <a:t> acid] and PFNA [</a:t>
            </a:r>
            <a:r>
              <a:rPr lang="en-US" sz="2000" dirty="0" err="1">
                <a:latin typeface="Arial" panose="020B0604020202020204" pitchFamily="34" charset="0"/>
                <a:cs typeface="Arial" panose="020B0604020202020204" pitchFamily="34" charset="0"/>
              </a:rPr>
              <a:t>perfluorononanoic</a:t>
            </a:r>
            <a:r>
              <a:rPr lang="en-US" sz="2000" dirty="0">
                <a:latin typeface="Arial" panose="020B0604020202020204" pitchFamily="34" charset="0"/>
                <a:cs typeface="Arial" panose="020B0604020202020204" pitchFamily="34" charset="0"/>
              </a:rPr>
              <a:t> acid]) is </a:t>
            </a:r>
            <a:r>
              <a:rPr lang="en-US" sz="2000" b="1" dirty="0">
                <a:latin typeface="Arial" panose="020B0604020202020204" pitchFamily="34" charset="0"/>
                <a:cs typeface="Arial" panose="020B0604020202020204" pitchFamily="34" charset="0"/>
              </a:rPr>
              <a:t>20 ppt (parts per trillion)</a:t>
            </a:r>
            <a:r>
              <a:rPr lang="en-US" sz="2000" dirty="0">
                <a:latin typeface="Arial" panose="020B0604020202020204" pitchFamily="34" charset="0"/>
                <a:cs typeface="Arial" panose="020B0604020202020204" pitchFamily="34" charset="0"/>
              </a:rPr>
              <a:t>. That means the sum of the five PFAS levels should not exceed 20 ppt in your drinking water.</a:t>
            </a:r>
          </a:p>
          <a:p>
            <a:pPr marL="0" indent="0" rtl="0">
              <a:spcBef>
                <a:spcPts val="0"/>
              </a:spcBef>
              <a:buNone/>
            </a:pPr>
            <a:endParaRPr lang="en-US" sz="1000" dirty="0">
              <a:latin typeface="Arial" panose="020B0604020202020204" pitchFamily="34" charset="0"/>
              <a:cs typeface="Arial" panose="020B0604020202020204" pitchFamily="34" charset="0"/>
            </a:endParaRPr>
          </a:p>
          <a:p>
            <a:pPr marL="0" indent="0">
              <a:spcBef>
                <a:spcPts val="0"/>
              </a:spcBef>
              <a:buNone/>
            </a:pPr>
            <a:r>
              <a:rPr lang="en-US" sz="2000" dirty="0">
                <a:latin typeface="Arial" panose="020B0604020202020204" pitchFamily="34" charset="0"/>
                <a:cs typeface="Arial" panose="020B0604020202020204" pitchFamily="34" charset="0"/>
              </a:rPr>
              <a:t>The EPA has established a health advisory standard for PFAS (PFOA and PFOS) that is </a:t>
            </a:r>
            <a:r>
              <a:rPr lang="en-US" sz="2000" b="1" dirty="0">
                <a:latin typeface="Arial" panose="020B0604020202020204" pitchFamily="34" charset="0"/>
                <a:cs typeface="Arial" panose="020B0604020202020204" pitchFamily="34" charset="0"/>
              </a:rPr>
              <a:t>less than 1 ppt. </a:t>
            </a:r>
            <a:r>
              <a:rPr lang="en-US" sz="2000" dirty="0">
                <a:latin typeface="Arial" panose="020B0604020202020204" pitchFamily="34" charset="0"/>
                <a:cs typeface="Arial" panose="020B0604020202020204" pitchFamily="34" charset="0"/>
              </a:rPr>
              <a:t>The EPA has proposed new enforceable water standards for 6 forms of PFAS: 4 ppt of PFOA and PFOS and a health hazard index for 4 others.</a:t>
            </a:r>
          </a:p>
          <a:p>
            <a:pPr marL="0" indent="0" rtl="0">
              <a:spcBef>
                <a:spcPts val="0"/>
              </a:spcBef>
              <a:buNone/>
            </a:pPr>
            <a:endParaRPr lang="en-US" sz="1000" dirty="0">
              <a:latin typeface="Arial" panose="020B0604020202020204" pitchFamily="34" charset="0"/>
              <a:cs typeface="Arial" panose="020B0604020202020204" pitchFamily="34" charset="0"/>
            </a:endParaRPr>
          </a:p>
          <a:p>
            <a:pPr marL="0" indent="0">
              <a:spcBef>
                <a:spcPts val="0"/>
              </a:spcBef>
              <a:buNone/>
            </a:pPr>
            <a:r>
              <a:rPr lang="en-US" sz="2000" dirty="0">
                <a:latin typeface="Arial" panose="020B0604020202020204" pitchFamily="34" charset="0"/>
                <a:cs typeface="Arial" panose="020B0604020202020204" pitchFamily="34" charset="0"/>
              </a:rPr>
              <a:t>Vermont wells are not tested for PFAS, nor do most water tests for wells test for these chemicals. </a:t>
            </a:r>
          </a:p>
          <a:p>
            <a:pPr marL="0" indent="0">
              <a:spcBef>
                <a:spcPts val="0"/>
              </a:spcBef>
              <a:buNone/>
            </a:pPr>
            <a:endParaRPr lang="en-US" sz="1000" dirty="0">
              <a:latin typeface="Arial" panose="020B0604020202020204" pitchFamily="34" charset="0"/>
              <a:cs typeface="Arial" panose="020B0604020202020204" pitchFamily="34" charset="0"/>
            </a:endParaRPr>
          </a:p>
          <a:p>
            <a:pPr marL="0" indent="0">
              <a:spcBef>
                <a:spcPts val="0"/>
              </a:spcBef>
              <a:buNone/>
            </a:pPr>
            <a:r>
              <a:rPr lang="en-US" sz="2000" dirty="0">
                <a:latin typeface="Arial" panose="020B0604020202020204" pitchFamily="34" charset="0"/>
                <a:cs typeface="Arial" panose="020B0604020202020204" pitchFamily="34" charset="0"/>
              </a:rPr>
              <a:t>A number of bottled and carbonated waters contain PFAS.</a:t>
            </a:r>
          </a:p>
          <a:p>
            <a:pPr marL="0" indent="0" rtl="0">
              <a:spcBef>
                <a:spcPts val="0"/>
              </a:spcBef>
              <a:buNone/>
            </a:pPr>
            <a:endParaRPr lang="en-US" sz="1000" dirty="0">
              <a:latin typeface="Arial" panose="020B0604020202020204" pitchFamily="34" charset="0"/>
              <a:cs typeface="Arial" panose="020B0604020202020204" pitchFamily="34" charset="0"/>
            </a:endParaRPr>
          </a:p>
          <a:p>
            <a:pPr marL="0" indent="0" rtl="0">
              <a:spcBef>
                <a:spcPts val="0"/>
              </a:spcBef>
              <a:buNone/>
            </a:pPr>
            <a:r>
              <a:rPr lang="en-US" sz="2000" b="1" kern="1400" dirty="0">
                <a:ln>
                  <a:noFill/>
                </a:ln>
                <a:effectLst/>
                <a:latin typeface="Arial" panose="020B0604020202020204" pitchFamily="34" charset="0"/>
                <a:cs typeface="Arial" panose="020B0604020202020204" pitchFamily="34" charset="0"/>
              </a:rPr>
              <a:t>Check out your public water source: </a:t>
            </a:r>
            <a:r>
              <a:rPr lang="en-US" sz="2000" b="1" i="1" u="sng" kern="1400" dirty="0">
                <a:solidFill>
                  <a:schemeClr val="accent2">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https://anrweb.vt.gov/DEC/DWGWP/searchWS.aspx</a:t>
            </a:r>
            <a:endParaRPr lang="en-US" sz="2000" b="1" i="1" u="sng" kern="1400" dirty="0">
              <a:solidFill>
                <a:schemeClr val="accent2">
                  <a:lumMod val="75000"/>
                </a:schemeClr>
              </a:solidFill>
              <a:latin typeface="Arial" panose="020B0604020202020204" pitchFamily="34" charset="0"/>
              <a:cs typeface="Arial" panose="020B0604020202020204" pitchFamily="34" charset="0"/>
            </a:endParaRPr>
          </a:p>
          <a:p>
            <a:pPr marL="0" indent="0" rtl="0">
              <a:spcBef>
                <a:spcPts val="0"/>
              </a:spcBef>
              <a:buNone/>
            </a:pPr>
            <a:r>
              <a:rPr lang="en-US" sz="2000" i="1" kern="1400" dirty="0">
                <a:solidFill>
                  <a:schemeClr val="tx1"/>
                </a:solidFill>
                <a:latin typeface="Arial" panose="020B0604020202020204" pitchFamily="34" charset="0"/>
                <a:cs typeface="Arial" panose="020B0604020202020204" pitchFamily="34" charset="0"/>
              </a:rPr>
              <a:t>A number of Killington drinking sources contain PFAS – ski wax?</a:t>
            </a:r>
          </a:p>
        </p:txBody>
      </p:sp>
      <p:pic>
        <p:nvPicPr>
          <p:cNvPr id="4098" name="Picture 2" descr="A glass of water with ice&#10;&#10;Description automatically generated with low confidence">
            <a:extLst>
              <a:ext uri="{FF2B5EF4-FFF2-40B4-BE49-F238E27FC236}">
                <a16:creationId xmlns:a16="http://schemas.microsoft.com/office/drawing/2014/main" id="{8366EA28-6AB6-9D18-198A-B120E0BFE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427" r="13214"/>
          <a:stretch>
            <a:fillRect/>
          </a:stretch>
        </p:blipFill>
        <p:spPr bwMode="auto">
          <a:xfrm>
            <a:off x="450053" y="1793999"/>
            <a:ext cx="2446422" cy="3917282"/>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082775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FEC1F7A-8266-816B-A5E0-461F31A29629}"/>
              </a:ext>
            </a:extLst>
          </p:cNvPr>
          <p:cNvSpPr>
            <a:spLocks noGrp="1"/>
          </p:cNvSpPr>
          <p:nvPr>
            <p:ph idx="1"/>
          </p:nvPr>
        </p:nvSpPr>
        <p:spPr>
          <a:xfrm>
            <a:off x="382862" y="393033"/>
            <a:ext cx="10846612" cy="649704"/>
          </a:xfrm>
        </p:spPr>
        <p:txBody>
          <a:bodyPr>
            <a:noAutofit/>
          </a:bodyPr>
          <a:lstStyle/>
          <a:p>
            <a:pPr marL="0" indent="0">
              <a:buNone/>
            </a:pPr>
            <a:r>
              <a:rPr lang="en-US" sz="4000" b="1" dirty="0">
                <a:solidFill>
                  <a:schemeClr val="accent2">
                    <a:lumMod val="50000"/>
                  </a:schemeClr>
                </a:solidFill>
                <a:latin typeface="Arial" panose="020B0604020202020204" pitchFamily="34" charset="0"/>
                <a:cs typeface="Arial" panose="020B0604020202020204" pitchFamily="34" charset="0"/>
              </a:rPr>
              <a:t>PFAS &amp; Pesticides: Double the Poison</a:t>
            </a:r>
          </a:p>
        </p:txBody>
      </p:sp>
      <p:sp>
        <p:nvSpPr>
          <p:cNvPr id="8" name="TextBox 7">
            <a:extLst>
              <a:ext uri="{FF2B5EF4-FFF2-40B4-BE49-F238E27FC236}">
                <a16:creationId xmlns:a16="http://schemas.microsoft.com/office/drawing/2014/main" id="{24E50702-BD39-7B10-5301-F6D445DAAC97}"/>
              </a:ext>
            </a:extLst>
          </p:cNvPr>
          <p:cNvSpPr txBox="1"/>
          <p:nvPr/>
        </p:nvSpPr>
        <p:spPr>
          <a:xfrm>
            <a:off x="3536262" y="1297167"/>
            <a:ext cx="7095715" cy="5324535"/>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latin typeface="Arial" panose="020B0604020202020204" pitchFamily="34" charset="0"/>
                <a:cs typeface="Arial" panose="020B0604020202020204" pitchFamily="34" charset="0"/>
              </a:rPr>
              <a:t>55 PFAS-related chemicals have been found in over </a:t>
            </a:r>
          </a:p>
          <a:p>
            <a:r>
              <a:rPr lang="en-US" sz="2000" dirty="0">
                <a:latin typeface="Arial" panose="020B0604020202020204" pitchFamily="34" charset="0"/>
                <a:cs typeface="Arial" panose="020B0604020202020204" pitchFamily="34" charset="0"/>
              </a:rPr>
              <a:t>    1,400 pesticides.</a:t>
            </a:r>
          </a:p>
          <a:p>
            <a:pPr marL="285750" indent="-285750">
              <a:buFont typeface="Wingdings" panose="05000000000000000000" pitchFamily="2" charset="2"/>
              <a:buChar char="Ø"/>
            </a:pPr>
            <a:endParaRPr lang="en-US" sz="1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000" dirty="0">
                <a:latin typeface="Arial" panose="020B0604020202020204" pitchFamily="34" charset="0"/>
                <a:cs typeface="Arial" panose="020B0604020202020204" pitchFamily="34" charset="0"/>
              </a:rPr>
              <a:t>None of the PFAS identified in these 1,400 pesticides are among the PFAS recently removed by the EPA from pesticides. </a:t>
            </a:r>
          </a:p>
          <a:p>
            <a:pPr marL="285750" indent="-285750">
              <a:buFont typeface="Wingdings" panose="05000000000000000000" pitchFamily="2" charset="2"/>
              <a:buChar char="Ø"/>
            </a:pPr>
            <a:endParaRPr lang="en-US" sz="1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000" dirty="0">
                <a:latin typeface="Arial" panose="020B0604020202020204" pitchFamily="34" charset="0"/>
                <a:cs typeface="Arial" panose="020B0604020202020204" pitchFamily="34" charset="0"/>
              </a:rPr>
              <a:t>PFAS are used as active ingredients in pesticides because the fluorinated qualities of PFAS make the pesticide more effective and stable, as well as extend shelf life and provide an even coating. However, safer alternatives are available.</a:t>
            </a:r>
          </a:p>
          <a:p>
            <a:pPr marL="285750" indent="-285750">
              <a:buFont typeface="Wingdings" panose="05000000000000000000" pitchFamily="2" charset="2"/>
              <a:buChar char="Ø"/>
            </a:pPr>
            <a:endParaRPr lang="en-US" sz="1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000" dirty="0">
                <a:latin typeface="Arial" panose="020B0604020202020204" pitchFamily="34" charset="0"/>
                <a:cs typeface="Arial" panose="020B0604020202020204" pitchFamily="34" charset="0"/>
              </a:rPr>
              <a:t>The use of fluorinated plastic containers has been found to cause PFAS contamination of some pesticides</a:t>
            </a:r>
          </a:p>
          <a:p>
            <a:pPr marL="285750" indent="-285750">
              <a:buFont typeface="Wingdings" panose="05000000000000000000" pitchFamily="2" charset="2"/>
              <a:buChar char="Ø"/>
            </a:pPr>
            <a:endParaRPr lang="en-US" sz="1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000" dirty="0">
                <a:latin typeface="Arial" panose="020B0604020202020204" pitchFamily="34" charset="0"/>
                <a:cs typeface="Arial" panose="020B0604020202020204" pitchFamily="34" charset="0"/>
              </a:rPr>
              <a:t>Portuguese scientists (2022) found that from 2015-2020 almost 70% of the pesticides introduced by manufacturers used a formula made with fluorinated (PFAS) chemicals. </a:t>
            </a:r>
          </a:p>
        </p:txBody>
      </p:sp>
      <p:pic>
        <p:nvPicPr>
          <p:cNvPr id="10" name="Picture 9" descr="A person spraying plants with a spray object&#10;&#10;Description automatically generated">
            <a:extLst>
              <a:ext uri="{FF2B5EF4-FFF2-40B4-BE49-F238E27FC236}">
                <a16:creationId xmlns:a16="http://schemas.microsoft.com/office/drawing/2014/main" id="{BC2B0ABB-AD52-6BBE-A1A6-73B4811B0D8D}"/>
              </a:ext>
            </a:extLst>
          </p:cNvPr>
          <p:cNvPicPr>
            <a:picLocks noChangeAspect="1"/>
          </p:cNvPicPr>
          <p:nvPr/>
        </p:nvPicPr>
        <p:blipFill rotWithShape="1">
          <a:blip r:embed="rId2">
            <a:extLst>
              <a:ext uri="{28A0092B-C50C-407E-A947-70E740481C1C}">
                <a14:useLocalDpi xmlns:a14="http://schemas.microsoft.com/office/drawing/2010/main" val="0"/>
              </a:ext>
            </a:extLst>
          </a:blip>
          <a:srcRect l="22704" t="11197" r="33993"/>
          <a:stretch/>
        </p:blipFill>
        <p:spPr>
          <a:xfrm>
            <a:off x="481810" y="1755321"/>
            <a:ext cx="2854948" cy="3903227"/>
          </a:xfrm>
          <a:prstGeom prst="rect">
            <a:avLst/>
          </a:prstGeom>
        </p:spPr>
      </p:pic>
    </p:spTree>
    <p:extLst>
      <p:ext uri="{BB962C8B-B14F-4D97-AF65-F5344CB8AC3E}">
        <p14:creationId xmlns:p14="http://schemas.microsoft.com/office/powerpoint/2010/main" val="303636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0D333-C3C7-0DE7-2279-9E247BC4E4EE}"/>
              </a:ext>
            </a:extLst>
          </p:cNvPr>
          <p:cNvSpPr>
            <a:spLocks noGrp="1"/>
          </p:cNvSpPr>
          <p:nvPr>
            <p:ph type="title"/>
          </p:nvPr>
        </p:nvSpPr>
        <p:spPr>
          <a:xfrm>
            <a:off x="5503482" y="332509"/>
            <a:ext cx="5934831" cy="1408186"/>
          </a:xfrm>
        </p:spPr>
        <p:txBody>
          <a:bodyPr>
            <a:noAutofit/>
          </a:bodyPr>
          <a:lstStyle/>
          <a:p>
            <a:pPr>
              <a:lnSpc>
                <a:spcPct val="90000"/>
              </a:lnSpc>
            </a:pPr>
            <a:r>
              <a:rPr lang="en-US" sz="4000" b="1" dirty="0">
                <a:solidFill>
                  <a:schemeClr val="accent2">
                    <a:lumMod val="50000"/>
                  </a:schemeClr>
                </a:solidFill>
                <a:latin typeface="Arial" panose="020B0604020202020204" pitchFamily="34" charset="0"/>
                <a:cs typeface="Arial" panose="020B0604020202020204" pitchFamily="34" charset="0"/>
              </a:rPr>
              <a:t>PFAS and/or  Pesticides </a:t>
            </a:r>
            <a:r>
              <a:rPr lang="en-US" sz="4000" b="1">
                <a:solidFill>
                  <a:schemeClr val="accent2">
                    <a:lumMod val="50000"/>
                  </a:schemeClr>
                </a:solidFill>
                <a:latin typeface="Arial" panose="020B0604020202020204" pitchFamily="34" charset="0"/>
                <a:cs typeface="Arial" panose="020B0604020202020204" pitchFamily="34" charset="0"/>
              </a:rPr>
              <a:t>in our Food</a:t>
            </a:r>
            <a:br>
              <a:rPr lang="en-US" sz="4000" b="1" dirty="0">
                <a:solidFill>
                  <a:schemeClr val="accent2">
                    <a:lumMod val="50000"/>
                  </a:schemeClr>
                </a:solidFill>
                <a:latin typeface="Arial" panose="020B0604020202020204" pitchFamily="34" charset="0"/>
                <a:cs typeface="Arial" panose="020B0604020202020204" pitchFamily="34" charset="0"/>
              </a:rPr>
            </a:br>
            <a:endParaRPr lang="en-US" sz="4000" b="1" dirty="0">
              <a:solidFill>
                <a:schemeClr val="accent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C8A4247-7913-61D5-B63A-0E3BE5F521F1}"/>
              </a:ext>
            </a:extLst>
          </p:cNvPr>
          <p:cNvSpPr>
            <a:spLocks noGrp="1"/>
          </p:cNvSpPr>
          <p:nvPr>
            <p:ph idx="1"/>
          </p:nvPr>
        </p:nvSpPr>
        <p:spPr>
          <a:xfrm>
            <a:off x="5245331" y="1662545"/>
            <a:ext cx="5744094" cy="5128953"/>
          </a:xfrm>
        </p:spPr>
        <p:txBody>
          <a:bodyPr>
            <a:noAutofit/>
          </a:bodyPr>
          <a:lstStyle/>
          <a:p>
            <a:pPr>
              <a:lnSpc>
                <a:spcPct val="90000"/>
              </a:lnSpc>
            </a:pPr>
            <a:r>
              <a:rPr lang="en-US" dirty="0">
                <a:latin typeface="Arial" panose="020B0604020202020204" pitchFamily="34" charset="0"/>
                <a:cs typeface="Arial" panose="020B0604020202020204" pitchFamily="34" charset="0"/>
              </a:rPr>
              <a:t>A seafood survey, detected PFAS in 74% (60 out of 81) of samples of clams, cod, crab, pollock, salmon, shrimp, tilapia, and tuna. (2022 FDA study)</a:t>
            </a:r>
          </a:p>
          <a:p>
            <a:pPr>
              <a:lnSpc>
                <a:spcPct val="90000"/>
              </a:lnSpc>
            </a:pPr>
            <a:r>
              <a:rPr lang="en-US" dirty="0">
                <a:latin typeface="Arial" panose="020B0604020202020204" pitchFamily="34" charset="0"/>
                <a:cs typeface="Arial" panose="020B0604020202020204" pitchFamily="34" charset="0"/>
              </a:rPr>
              <a:t>Eggs, certain kinds of meat (especially liver and other organ meats), honey, and dairy products have been found to have high levels of PFAS.</a:t>
            </a:r>
          </a:p>
          <a:p>
            <a:pPr>
              <a:lnSpc>
                <a:spcPct val="90000"/>
              </a:lnSpc>
            </a:pPr>
            <a:r>
              <a:rPr lang="en-US" dirty="0">
                <a:latin typeface="Arial" panose="020B0604020202020204" pitchFamily="34" charset="0"/>
                <a:cs typeface="Arial" panose="020B0604020202020204" pitchFamily="34" charset="0"/>
              </a:rPr>
              <a:t>European Union scientists are documenting that fruits contain elevated levels of PFAS.</a:t>
            </a:r>
          </a:p>
          <a:p>
            <a:pPr>
              <a:lnSpc>
                <a:spcPct val="90000"/>
              </a:lnSpc>
            </a:pPr>
            <a:r>
              <a:rPr lang="en-US" dirty="0">
                <a:latin typeface="Arial" panose="020B0604020202020204" pitchFamily="34" charset="0"/>
                <a:cs typeface="Arial" panose="020B0604020202020204" pitchFamily="34" charset="0"/>
              </a:rPr>
              <a:t>Grease-resistant packaging often contain oil-resistant PFAS. Beware fast food, pizza boxes, etc.</a:t>
            </a:r>
          </a:p>
          <a:p>
            <a:pPr>
              <a:lnSpc>
                <a:spcPct val="90000"/>
              </a:lnSpc>
            </a:pPr>
            <a:r>
              <a:rPr lang="en-US" dirty="0">
                <a:latin typeface="Arial" panose="020B0604020202020204" pitchFamily="34" charset="0"/>
                <a:cs typeface="Arial" panose="020B0604020202020204" pitchFamily="34" charset="0"/>
              </a:rPr>
              <a:t>Strawberries, spinach, kale, collard and mustard greens, peaches, pears, nectarines, apples, grapes, bell and hot peppers, cherries, blueberries, and green beans all contain pesticides and/or PFAS.</a:t>
            </a:r>
          </a:p>
          <a:p>
            <a:pPr>
              <a:lnSpc>
                <a:spcPct val="90000"/>
              </a:lnSpc>
            </a:pPr>
            <a:r>
              <a:rPr lang="en-US" dirty="0">
                <a:latin typeface="Arial" panose="020B0604020202020204" pitchFamily="34" charset="0"/>
                <a:cs typeface="Arial" panose="020B0604020202020204" pitchFamily="34" charset="0"/>
              </a:rPr>
              <a:t>PFAS have been detected in both bottled and tap water. </a:t>
            </a:r>
          </a:p>
        </p:txBody>
      </p:sp>
      <p:pic>
        <p:nvPicPr>
          <p:cNvPr id="8" name="Picture 7" descr="A group of food on a table&#10;&#10;Description automatically generated">
            <a:extLst>
              <a:ext uri="{FF2B5EF4-FFF2-40B4-BE49-F238E27FC236}">
                <a16:creationId xmlns:a16="http://schemas.microsoft.com/office/drawing/2014/main" id="{51112B91-805F-12B2-16B2-CDE4ABAF6EFB}"/>
              </a:ext>
            </a:extLst>
          </p:cNvPr>
          <p:cNvPicPr>
            <a:picLocks noChangeAspect="1"/>
          </p:cNvPicPr>
          <p:nvPr/>
        </p:nvPicPr>
        <p:blipFill rotWithShape="1">
          <a:blip r:embed="rId2">
            <a:extLst>
              <a:ext uri="{28A0092B-C50C-407E-A947-70E740481C1C}">
                <a14:useLocalDpi xmlns:a14="http://schemas.microsoft.com/office/drawing/2010/main" val="0"/>
              </a:ext>
            </a:extLst>
          </a:blip>
          <a:srcRect l="29379" r="18110" b="-2"/>
          <a:stretch/>
        </p:blipFill>
        <p:spPr>
          <a:xfrm>
            <a:off x="-1" y="0"/>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3" name="Isosceles Triangle 1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47407258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357</TotalTime>
  <Words>1442</Words>
  <Application>Microsoft Office PowerPoint</Application>
  <PresentationFormat>Widescreen</PresentationFormat>
  <Paragraphs>95</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Black</vt:lpstr>
      <vt:lpstr>Arial Narrow</vt:lpstr>
      <vt:lpstr>Calibri</vt:lpstr>
      <vt:lpstr>Trebuchet MS</vt:lpstr>
      <vt:lpstr>Wingdings</vt:lpstr>
      <vt:lpstr>Wingdings 3</vt:lpstr>
      <vt:lpstr>Facet</vt:lpstr>
      <vt:lpstr>PFAS   “Forever chemicals” in pesticides and on our farms and in our food.</vt:lpstr>
      <vt:lpstr>Pesticides &amp; PFAS:  Common Traits</vt:lpstr>
      <vt:lpstr>What are PFAS?    </vt:lpstr>
      <vt:lpstr>Why should we be concerned about PFAS?    </vt:lpstr>
      <vt:lpstr>How does PFAS get in our food?</vt:lpstr>
      <vt:lpstr>What products contain PFAS?</vt:lpstr>
      <vt:lpstr>Does your drinking water contain PFAS?</vt:lpstr>
      <vt:lpstr>PowerPoint Presentation</vt:lpstr>
      <vt:lpstr>PFAS and/or  Pesticides in our Food </vt:lpstr>
      <vt:lpstr>Take Action Against PFAS  and Pesticides in our Food</vt:lpstr>
      <vt:lpstr>Resources You Can 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Marguerite Adelman</dc:creator>
  <cp:lastModifiedBy>Marguerite Adelman</cp:lastModifiedBy>
  <cp:revision>31</cp:revision>
  <dcterms:created xsi:type="dcterms:W3CDTF">2023-09-12T15:12:18Z</dcterms:created>
  <dcterms:modified xsi:type="dcterms:W3CDTF">2023-10-24T23:13:51Z</dcterms:modified>
</cp:coreProperties>
</file>