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80" r:id="rId7"/>
    <p:sldId id="278" r:id="rId8"/>
    <p:sldId id="290" r:id="rId9"/>
    <p:sldId id="283" r:id="rId10"/>
    <p:sldId id="292" r:id="rId11"/>
    <p:sldId id="291" r:id="rId12"/>
    <p:sldId id="286" r:id="rId13"/>
    <p:sldId id="270" r:id="rId14"/>
    <p:sldId id="293" r:id="rId15"/>
    <p:sldId id="272" r:id="rId16"/>
    <p:sldId id="281" r:id="rId17"/>
    <p:sldId id="294" r:id="rId18"/>
    <p:sldId id="282" r:id="rId19"/>
    <p:sldId id="263" r:id="rId20"/>
    <p:sldId id="264" r:id="rId21"/>
    <p:sldId id="265" r:id="rId22"/>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4660"/>
  </p:normalViewPr>
  <p:slideViewPr>
    <p:cSldViewPr snapToGrid="0">
      <p:cViewPr varScale="1">
        <p:scale>
          <a:sx n="119" d="100"/>
          <a:sy n="119" d="100"/>
        </p:scale>
        <p:origin x="5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201645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3988616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89254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1280041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8375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256907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51208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82807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126819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143790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45380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401303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327534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98146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177543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F2FC-7832-4DFD-BF09-87ABFF2CAA59}" type="datetimeFigureOut">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39A98-A7A9-45F6-BA17-03C06B6D4A46}" type="slidenum">
              <a:rPr lang="en-US" smtClean="0"/>
              <a:t>‹#›</a:t>
            </a:fld>
            <a:endParaRPr lang="en-US" dirty="0"/>
          </a:p>
        </p:txBody>
      </p:sp>
    </p:spTree>
    <p:extLst>
      <p:ext uri="{BB962C8B-B14F-4D97-AF65-F5344CB8AC3E}">
        <p14:creationId xmlns:p14="http://schemas.microsoft.com/office/powerpoint/2010/main" val="212206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43F2FC-7832-4DFD-BF09-87ABFF2CAA59}" type="datetimeFigureOut">
              <a:rPr lang="en-US" smtClean="0"/>
              <a:t>8/4/2023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D39A98-A7A9-45F6-BA17-03C06B6D4A46}" type="slidenum">
              <a:rPr lang="en-US" smtClean="0"/>
              <a:t>‹#›</a:t>
            </a:fld>
            <a:endParaRPr lang="en-US" dirty="0"/>
          </a:p>
        </p:txBody>
      </p:sp>
    </p:spTree>
    <p:extLst>
      <p:ext uri="{BB962C8B-B14F-4D97-AF65-F5344CB8AC3E}">
        <p14:creationId xmlns:p14="http://schemas.microsoft.com/office/powerpoint/2010/main" val="3277489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PFASinfo@wilpfus.org"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ewg.org/interactive-maps/pfas_in_wildlife/ma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ipen.org/documents/pfas-pollution-across-middle-east-and-asia" TargetMode="External"/><Relationship Id="rId3" Type="http://schemas.openxmlformats.org/officeDocument/2006/relationships/hyperlink" Target="https://pfascentral.org/science/environmental-levels-and-human-body-burdens-of-per-and-poly-fluoroalkyl-substances-in-africa-a-critical-review" TargetMode="External"/><Relationship Id="rId7" Type="http://schemas.openxmlformats.org/officeDocument/2006/relationships/hyperlink" Target="https://www.sciencedirect.com/science/article/pii/S0048969722048732" TargetMode="External"/><Relationship Id="rId2" Type="http://schemas.openxmlformats.org/officeDocument/2006/relationships/hyperlink" Target="https://ipen.org/documents/global-pfas-problem-fluorine-free-alternatives-solutions" TargetMode="External"/><Relationship Id="rId1" Type="http://schemas.openxmlformats.org/officeDocument/2006/relationships/slideLayout" Target="../slideLayouts/slideLayout1.xml"/><Relationship Id="rId6" Type="http://schemas.openxmlformats.org/officeDocument/2006/relationships/hyperlink" Target="https://enveurope.springeropen.com/articles/10.1186/s12302-020-00425-3" TargetMode="External"/><Relationship Id="rId5" Type="http://schemas.openxmlformats.org/officeDocument/2006/relationships/hyperlink" Target="https://www.canada.ca/content/dam/eccc/documents/pdf/pded/pfas/draft-state-pfas-report.pdf" TargetMode="External"/><Relationship Id="rId10" Type="http://schemas.openxmlformats.org/officeDocument/2006/relationships/hyperlink" Target="https://openclipart.org/detail/13039/anonymous_globe_of_flags_1" TargetMode="External"/><Relationship Id="rId4" Type="http://schemas.openxmlformats.org/officeDocument/2006/relationships/hyperlink" Target="https://pfas.australianmap.net/"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int.anteagroup.com/news-and-media/blog/pfas-regulation-around-the-world" TargetMode="External"/><Relationship Id="rId7" Type="http://schemas.openxmlformats.org/officeDocument/2006/relationships/hyperlink" Target="https://svgsilh.com/03a9f4/image/897402.html"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oecd.org/chemicalsafety/portal-perfluorinated-chemicals/countryinforma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epa.gov/sciencematters/reducing-pfas-drinking-water-treatment-technologies" TargetMode="External"/><Relationship Id="rId1" Type="http://schemas.openxmlformats.org/officeDocument/2006/relationships/slideLayout" Target="../slideLayouts/slideLayout2.xml"/><Relationship Id="rId4" Type="http://schemas.openxmlformats.org/officeDocument/2006/relationships/hyperlink" Target="https://bisakimia.com/2014/01/23/apa-itu-reverse-osmosi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orldbeyondwar.org/no-bases/?link_id=2&amp;can_id=faa70dcaed644ab05d112e5a85502140&amp;source=email-a-letter-from-the-chair-of-the-no-bases-campaign&amp;email_referrer=email_1993484&amp;email_subject=a-letter-from-the-chair-of-the-no-bases-campaign"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en.wikipedia.org/wiki/List_of_countries_with_overseas_military_bas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pfas-exchange.org/resources/how-to-reduce-your-exposure-to-pfas/" TargetMode="External"/><Relationship Id="rId3" Type="http://schemas.openxmlformats.org/officeDocument/2006/relationships/hyperlink" Target="https://www.picserver.org/highway-signs2/r/risk-management.html" TargetMode="External"/><Relationship Id="rId7" Type="http://schemas.openxmlformats.org/officeDocument/2006/relationships/hyperlink" Target="https://www.greenscreenchemicals.org/certified/products" TargetMode="Externa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hyperlink" Target="https://silentspring.org/detox-me-app-tips-healthier-living" TargetMode="External"/><Relationship Id="rId5" Type="http://schemas.openxmlformats.org/officeDocument/2006/relationships/hyperlink" Target="https://www.ewg.org/withoutintentionallyaddedpfaspfc" TargetMode="External"/><Relationship Id="rId4" Type="http://schemas.openxmlformats.org/officeDocument/2006/relationships/hyperlink" Target="https://pfascentral.org/pfas-free-products/" TargetMode="External"/><Relationship Id="rId9"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aoms.org/the-new-climate-activism/"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pfascentral.org/" TargetMode="External"/><Relationship Id="rId13" Type="http://schemas.openxmlformats.org/officeDocument/2006/relationships/hyperlink" Target="https://www.oecd.org/chemicalsafety/portal-perfluorinated-chemicals/countryinformation" TargetMode="External"/><Relationship Id="rId3" Type="http://schemas.openxmlformats.org/officeDocument/2006/relationships/hyperlink" Target="https://thebluediamondgallery.com/hand-held-card/r/resources.html" TargetMode="External"/><Relationship Id="rId7" Type="http://schemas.openxmlformats.org/officeDocument/2006/relationships/hyperlink" Target="http://www.civilianexposure.org/" TargetMode="External"/><Relationship Id="rId12" Type="http://schemas.openxmlformats.org/officeDocument/2006/relationships/hyperlink" Target="https://www.who.int/health-topics/water-sanitation-and-hygiene-wash#tab=tab_1" TargetMode="External"/><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hyperlink" Target="https://pfasproject.com/" TargetMode="External"/><Relationship Id="rId11" Type="http://schemas.openxmlformats.org/officeDocument/2006/relationships/hyperlink" Target="https://echa.europa.eu/" TargetMode="External"/><Relationship Id="rId5" Type="http://schemas.openxmlformats.org/officeDocument/2006/relationships/hyperlink" Target="http://www.ewg.org/" TargetMode="External"/><Relationship Id="rId10" Type="http://schemas.openxmlformats.org/officeDocument/2006/relationships/hyperlink" Target="https://www.edc-free-europe.org/" TargetMode="External"/><Relationship Id="rId4" Type="http://schemas.openxmlformats.org/officeDocument/2006/relationships/hyperlink" Target="http://www.militarypoisons.org/" TargetMode="External"/><Relationship Id="rId9" Type="http://schemas.openxmlformats.org/officeDocument/2006/relationships/hyperlink" Target="https://chemsec.org/" TargetMode="External"/><Relationship Id="rId14" Type="http://schemas.openxmlformats.org/officeDocument/2006/relationships/hyperlink" Target="mailto:PFASinfo@wilpfu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fastoxdatabase.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wsedap.epa.gov/public/extensions/PFAS_Tools/PFAS_Tool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0119-36C2-D05C-1CBD-5E11F263DD68}"/>
              </a:ext>
            </a:extLst>
          </p:cNvPr>
          <p:cNvSpPr>
            <a:spLocks noGrp="1"/>
          </p:cNvSpPr>
          <p:nvPr>
            <p:ph type="ctrTitle"/>
          </p:nvPr>
        </p:nvSpPr>
        <p:spPr>
          <a:xfrm>
            <a:off x="780353" y="643516"/>
            <a:ext cx="9218780" cy="3228381"/>
          </a:xfrm>
        </p:spPr>
        <p:txBody>
          <a:bodyPr>
            <a:normAutofit/>
          </a:bodyPr>
          <a:lstStyle/>
          <a:p>
            <a:pPr algn="l"/>
            <a:r>
              <a:rPr lang="en-US" sz="3500" b="1" i="1" dirty="0">
                <a:solidFill>
                  <a:srgbClr val="212121"/>
                </a:solidFill>
                <a:effectLst/>
                <a:latin typeface="Arial" panose="020B0604020202020204" pitchFamily="34" charset="0"/>
                <a:ea typeface="Calibri" panose="020F0502020204030204" pitchFamily="34" charset="0"/>
                <a:cs typeface="Arial" panose="020B0604020202020204" pitchFamily="34" charset="0"/>
              </a:rPr>
              <a:t>P</a:t>
            </a:r>
            <a:r>
              <a:rPr lang="en-US" sz="3500" i="1" dirty="0">
                <a:solidFill>
                  <a:srgbClr val="212121"/>
                </a:solidFill>
                <a:effectLst/>
                <a:latin typeface="Arial" panose="020B0604020202020204" pitchFamily="34" charset="0"/>
                <a:ea typeface="Calibri" panose="020F0502020204030204" pitchFamily="34" charset="0"/>
                <a:cs typeface="Arial" panose="020B0604020202020204" pitchFamily="34" charset="0"/>
              </a:rPr>
              <a:t>er- and </a:t>
            </a:r>
            <a:r>
              <a:rPr lang="en-US" sz="3500" i="1" dirty="0">
                <a:solidFill>
                  <a:srgbClr val="212121"/>
                </a:solidFill>
                <a:latin typeface="Arial" panose="020B0604020202020204" pitchFamily="34" charset="0"/>
                <a:ea typeface="Calibri" panose="020F0502020204030204" pitchFamily="34" charset="0"/>
                <a:cs typeface="Arial" panose="020B0604020202020204" pitchFamily="34" charset="0"/>
              </a:rPr>
              <a:t>P</a:t>
            </a:r>
            <a:r>
              <a:rPr lang="en-US" sz="3500" i="1" dirty="0">
                <a:solidFill>
                  <a:srgbClr val="212121"/>
                </a:solidFill>
                <a:effectLst/>
                <a:latin typeface="Arial" panose="020B0604020202020204" pitchFamily="34" charset="0"/>
                <a:ea typeface="Calibri" panose="020F0502020204030204" pitchFamily="34" charset="0"/>
                <a:cs typeface="Arial" panose="020B0604020202020204" pitchFamily="34" charset="0"/>
              </a:rPr>
              <a:t>oly</a:t>
            </a:r>
            <a:r>
              <a:rPr lang="en-US" sz="3500" b="1" i="1" dirty="0">
                <a:solidFill>
                  <a:srgbClr val="212121"/>
                </a:solidFill>
                <a:effectLst/>
                <a:latin typeface="Arial" panose="020B0604020202020204" pitchFamily="34" charset="0"/>
                <a:ea typeface="Calibri" panose="020F0502020204030204" pitchFamily="34" charset="0"/>
                <a:cs typeface="Arial" panose="020B0604020202020204" pitchFamily="34" charset="0"/>
              </a:rPr>
              <a:t>Fl</a:t>
            </a:r>
            <a:r>
              <a:rPr lang="en-US" sz="3500" i="1" dirty="0">
                <a:solidFill>
                  <a:srgbClr val="212121"/>
                </a:solidFill>
                <a:effectLst/>
                <a:latin typeface="Arial" panose="020B0604020202020204" pitchFamily="34" charset="0"/>
                <a:ea typeface="Calibri" panose="020F0502020204030204" pitchFamily="34" charset="0"/>
                <a:cs typeface="Arial" panose="020B0604020202020204" pitchFamily="34" charset="0"/>
              </a:rPr>
              <a:t>uro</a:t>
            </a:r>
            <a:r>
              <a:rPr lang="en-US" sz="3500" b="1" i="1" dirty="0">
                <a:solidFill>
                  <a:srgbClr val="212121"/>
                </a:solidFill>
                <a:effectLst/>
                <a:latin typeface="Arial" panose="020B0604020202020204" pitchFamily="34" charset="0"/>
                <a:ea typeface="Calibri" panose="020F0502020204030204" pitchFamily="34" charset="0"/>
                <a:cs typeface="Arial" panose="020B0604020202020204" pitchFamily="34" charset="0"/>
              </a:rPr>
              <a:t>A</a:t>
            </a:r>
            <a:r>
              <a:rPr lang="en-US" sz="3500" i="1" dirty="0">
                <a:solidFill>
                  <a:srgbClr val="212121"/>
                </a:solidFill>
                <a:effectLst/>
                <a:latin typeface="Arial" panose="020B0604020202020204" pitchFamily="34" charset="0"/>
                <a:ea typeface="Calibri" panose="020F0502020204030204" pitchFamily="34" charset="0"/>
                <a:cs typeface="Arial" panose="020B0604020202020204" pitchFamily="34" charset="0"/>
              </a:rPr>
              <a:t>lkly </a:t>
            </a:r>
            <a:r>
              <a:rPr lang="en-US" sz="3500" b="1" i="1" dirty="0">
                <a:solidFill>
                  <a:srgbClr val="212121"/>
                </a:solidFill>
                <a:effectLst/>
                <a:latin typeface="Arial" panose="020B0604020202020204" pitchFamily="34" charset="0"/>
                <a:ea typeface="Calibri" panose="020F0502020204030204" pitchFamily="34" charset="0"/>
                <a:cs typeface="Arial" panose="020B0604020202020204" pitchFamily="34" charset="0"/>
              </a:rPr>
              <a:t>S</a:t>
            </a:r>
            <a:r>
              <a:rPr lang="en-US" sz="3500" i="1" dirty="0">
                <a:solidFill>
                  <a:srgbClr val="212121"/>
                </a:solidFill>
                <a:effectLst/>
                <a:latin typeface="Arial" panose="020B0604020202020204" pitchFamily="34" charset="0"/>
                <a:ea typeface="Calibri" panose="020F0502020204030204" pitchFamily="34" charset="0"/>
                <a:cs typeface="Arial" panose="020B0604020202020204" pitchFamily="34" charset="0"/>
              </a:rPr>
              <a:t>ubstances(</a:t>
            </a:r>
            <a:r>
              <a:rPr lang="en-US" sz="3500" b="1" i="1" dirty="0">
                <a:solidFill>
                  <a:srgbClr val="212121"/>
                </a:solidFill>
                <a:effectLst/>
                <a:latin typeface="Arial" panose="020B0604020202020204" pitchFamily="34" charset="0"/>
                <a:ea typeface="Calibri" panose="020F0502020204030204" pitchFamily="34" charset="0"/>
                <a:cs typeface="Arial" panose="020B0604020202020204" pitchFamily="34" charset="0"/>
              </a:rPr>
              <a:t>PFAS</a:t>
            </a:r>
            <a:r>
              <a:rPr lang="en-US" sz="3500" i="1" dirty="0">
                <a:solidFill>
                  <a:srgbClr val="212121"/>
                </a:solidFill>
                <a:effectLst/>
                <a:latin typeface="Arial" panose="020B0604020202020204" pitchFamily="34" charset="0"/>
                <a:ea typeface="Calibri" panose="020F0502020204030204" pitchFamily="34" charset="0"/>
                <a:cs typeface="Arial" panose="020B0604020202020204" pitchFamily="34" charset="0"/>
              </a:rPr>
              <a:t>): </a:t>
            </a:r>
            <a:br>
              <a:rPr lang="en-US" sz="3500" i="1" dirty="0">
                <a:solidFill>
                  <a:srgbClr val="212121"/>
                </a:solidFill>
                <a:effectLst/>
                <a:latin typeface="Arial" panose="020B0604020202020204" pitchFamily="34" charset="0"/>
                <a:ea typeface="Calibri" panose="020F0502020204030204" pitchFamily="34" charset="0"/>
                <a:cs typeface="Arial" panose="020B0604020202020204" pitchFamily="34" charset="0"/>
              </a:rPr>
            </a:br>
            <a:r>
              <a:rPr lang="en-US" sz="3500" b="1" dirty="0">
                <a:solidFill>
                  <a:srgbClr val="212121"/>
                </a:solidFill>
                <a:effectLst/>
                <a:latin typeface="Arial" panose="020B0604020202020204" pitchFamily="34" charset="0"/>
                <a:ea typeface="Calibri" panose="020F0502020204030204" pitchFamily="34" charset="0"/>
                <a:cs typeface="Arial" panose="020B0604020202020204" pitchFamily="34" charset="0"/>
              </a:rPr>
              <a:t>Toxic Contamination without our Consent</a:t>
            </a:r>
            <a:endParaRPr lang="en-US" sz="3500" b="1" i="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D13E67D-DB8E-76A5-70F6-A4E3EBE28DB2}"/>
              </a:ext>
            </a:extLst>
          </p:cNvPr>
          <p:cNvSpPr>
            <a:spLocks noGrp="1"/>
          </p:cNvSpPr>
          <p:nvPr>
            <p:ph type="subTitle" idx="1"/>
          </p:nvPr>
        </p:nvSpPr>
        <p:spPr>
          <a:xfrm>
            <a:off x="780352" y="4417596"/>
            <a:ext cx="7831305" cy="2022907"/>
          </a:xfrm>
        </p:spPr>
        <p:txBody>
          <a:bodyPr>
            <a:normAutofit/>
          </a:bodyPr>
          <a:lstStyle/>
          <a:p>
            <a:pPr>
              <a:spcBef>
                <a:spcPts val="0"/>
              </a:spcBef>
            </a:pPr>
            <a:r>
              <a:rPr lang="en-US" sz="2400" b="1" i="1" dirty="0">
                <a:solidFill>
                  <a:schemeClr val="tx1">
                    <a:lumMod val="75000"/>
                    <a:lumOff val="25000"/>
                  </a:schemeClr>
                </a:solidFill>
                <a:latin typeface="Arial" panose="020B0604020202020204" pitchFamily="34" charset="0"/>
                <a:cs typeface="Arial" panose="020B0604020202020204" pitchFamily="34" charset="0"/>
              </a:rPr>
              <a:t>Marguerite Adelman</a:t>
            </a:r>
          </a:p>
          <a:p>
            <a:pPr>
              <a:spcBef>
                <a:spcPts val="0"/>
              </a:spcBef>
            </a:pPr>
            <a:r>
              <a:rPr lang="en-US" sz="2400" i="1" dirty="0">
                <a:solidFill>
                  <a:schemeClr val="tx1">
                    <a:lumMod val="75000"/>
                    <a:lumOff val="25000"/>
                  </a:schemeClr>
                </a:solidFill>
                <a:latin typeface="Arial" panose="020B0604020202020204" pitchFamily="34" charset="0"/>
                <a:cs typeface="Arial" panose="020B0604020202020204" pitchFamily="34" charset="0"/>
              </a:rPr>
              <a:t>WILPF US </a:t>
            </a:r>
          </a:p>
          <a:p>
            <a:pPr>
              <a:spcBef>
                <a:spcPts val="0"/>
              </a:spcBef>
            </a:pPr>
            <a:r>
              <a:rPr lang="en-US" sz="2400" i="1" dirty="0">
                <a:solidFill>
                  <a:schemeClr val="tx1">
                    <a:lumMod val="75000"/>
                    <a:lumOff val="25000"/>
                  </a:schemeClr>
                </a:solidFill>
                <a:latin typeface="Arial" panose="020B0604020202020204" pitchFamily="34" charset="0"/>
                <a:cs typeface="Arial" panose="020B0604020202020204" pitchFamily="34" charset="0"/>
              </a:rPr>
              <a:t>Earth Democracy Committee</a:t>
            </a:r>
          </a:p>
          <a:p>
            <a:pPr>
              <a:spcBef>
                <a:spcPts val="0"/>
              </a:spcBef>
            </a:pPr>
            <a:r>
              <a:rPr lang="en-US" sz="2400" b="1" u="sng"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pfasinfo@wilpfus.org</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593264D1-8C1F-73FA-E24F-CD56C1ACB951}"/>
              </a:ext>
            </a:extLst>
          </p:cNvPr>
          <p:cNvPicPr>
            <a:picLocks noChangeAspect="1"/>
          </p:cNvPicPr>
          <p:nvPr/>
        </p:nvPicPr>
        <p:blipFill rotWithShape="1">
          <a:blip r:embed="rId3">
            <a:extLst>
              <a:ext uri="{28A0092B-C50C-407E-A947-70E740481C1C}">
                <a14:useLocalDpi xmlns:a14="http://schemas.microsoft.com/office/drawing/2010/main" val="0"/>
              </a:ext>
            </a:extLst>
          </a:blip>
          <a:srcRect l="20674" r="20384" b="5767"/>
          <a:stretch/>
        </p:blipFill>
        <p:spPr>
          <a:xfrm>
            <a:off x="2287419" y="3973498"/>
            <a:ext cx="2275511" cy="2342585"/>
          </a:xfrm>
          <a:prstGeom prst="rect">
            <a:avLst/>
          </a:prstGeom>
        </p:spPr>
      </p:pic>
      <p:pic>
        <p:nvPicPr>
          <p:cNvPr id="7" name="Picture 6" descr="Chart, bubble chart&#10;&#10;Description automatically generated">
            <a:extLst>
              <a:ext uri="{FF2B5EF4-FFF2-40B4-BE49-F238E27FC236}">
                <a16:creationId xmlns:a16="http://schemas.microsoft.com/office/drawing/2014/main" id="{A6E894E1-EC8D-EC4B-88F7-1289782A652F}"/>
              </a:ext>
            </a:extLst>
          </p:cNvPr>
          <p:cNvPicPr>
            <a:picLocks noChangeAspect="1"/>
          </p:cNvPicPr>
          <p:nvPr/>
        </p:nvPicPr>
        <p:blipFill rotWithShape="1">
          <a:blip r:embed="rId4">
            <a:extLst>
              <a:ext uri="{28A0092B-C50C-407E-A947-70E740481C1C}">
                <a14:useLocalDpi xmlns:a14="http://schemas.microsoft.com/office/drawing/2010/main" val="0"/>
              </a:ext>
            </a:extLst>
          </a:blip>
          <a:srcRect r="-450"/>
          <a:stretch/>
        </p:blipFill>
        <p:spPr>
          <a:xfrm>
            <a:off x="4818993" y="750953"/>
            <a:ext cx="3792665" cy="1835738"/>
          </a:xfrm>
          <a:prstGeom prst="rect">
            <a:avLst/>
          </a:prstGeom>
        </p:spPr>
      </p:pic>
    </p:spTree>
    <p:extLst>
      <p:ext uri="{BB962C8B-B14F-4D97-AF65-F5344CB8AC3E}">
        <p14:creationId xmlns:p14="http://schemas.microsoft.com/office/powerpoint/2010/main" val="354803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093431-6C09-BC87-7047-6CBE80022D37}"/>
              </a:ext>
            </a:extLst>
          </p:cNvPr>
          <p:cNvPicPr>
            <a:picLocks noChangeAspect="1"/>
          </p:cNvPicPr>
          <p:nvPr/>
        </p:nvPicPr>
        <p:blipFill rotWithShape="1">
          <a:blip r:embed="rId2"/>
          <a:srcRect t="24572" r="1180" b="14548"/>
          <a:stretch/>
        </p:blipFill>
        <p:spPr>
          <a:xfrm>
            <a:off x="380554" y="1724971"/>
            <a:ext cx="9556198" cy="4202587"/>
          </a:xfrm>
          <a:prstGeom prst="rect">
            <a:avLst/>
          </a:prstGeom>
        </p:spPr>
      </p:pic>
      <p:sp>
        <p:nvSpPr>
          <p:cNvPr id="2" name="Title 1">
            <a:extLst>
              <a:ext uri="{FF2B5EF4-FFF2-40B4-BE49-F238E27FC236}">
                <a16:creationId xmlns:a16="http://schemas.microsoft.com/office/drawing/2014/main" id="{7352CFB9-1B99-3A28-1D5F-71EBEC1D8427}"/>
              </a:ext>
            </a:extLst>
          </p:cNvPr>
          <p:cNvSpPr>
            <a:spLocks noGrp="1"/>
          </p:cNvSpPr>
          <p:nvPr>
            <p:ph type="title"/>
          </p:nvPr>
        </p:nvSpPr>
        <p:spPr>
          <a:xfrm>
            <a:off x="380554" y="389465"/>
            <a:ext cx="9855199" cy="1274011"/>
          </a:xfrm>
        </p:spPr>
        <p:txBody>
          <a:bodyPr>
            <a:normAutofit fontScale="90000"/>
          </a:bodyPr>
          <a:lstStyle/>
          <a:p>
            <a:r>
              <a:rPr lang="en-US" sz="4000" b="1" cap="all" dirty="0">
                <a:solidFill>
                  <a:schemeClr val="accent2">
                    <a:lumMod val="50000"/>
                  </a:schemeClr>
                </a:solidFill>
              </a:rPr>
              <a:t>Global Danger</a:t>
            </a:r>
            <a:r>
              <a:rPr lang="en-US" sz="4000" b="1" dirty="0">
                <a:solidFill>
                  <a:schemeClr val="accent2">
                    <a:lumMod val="50000"/>
                  </a:schemeClr>
                </a:solidFill>
              </a:rPr>
              <a:t>: </a:t>
            </a:r>
            <a:br>
              <a:rPr lang="en-US" sz="4000" b="1" dirty="0">
                <a:solidFill>
                  <a:schemeClr val="accent2">
                    <a:lumMod val="50000"/>
                  </a:schemeClr>
                </a:solidFill>
              </a:rPr>
            </a:br>
            <a:r>
              <a:rPr lang="en-US" sz="4000" b="1" dirty="0">
                <a:solidFill>
                  <a:schemeClr val="accent2">
                    <a:lumMod val="50000"/>
                  </a:schemeClr>
                </a:solidFill>
              </a:rPr>
              <a:t>Wildlife at Risk from PFAS exposure </a:t>
            </a:r>
            <a:br>
              <a:rPr lang="en-US" b="1" dirty="0"/>
            </a:br>
            <a:endParaRPr lang="en-US" dirty="0"/>
          </a:p>
        </p:txBody>
      </p:sp>
      <p:sp>
        <p:nvSpPr>
          <p:cNvPr id="6" name="TextBox 5">
            <a:extLst>
              <a:ext uri="{FF2B5EF4-FFF2-40B4-BE49-F238E27FC236}">
                <a16:creationId xmlns:a16="http://schemas.microsoft.com/office/drawing/2014/main" id="{4C5D786E-8080-FE70-9276-92696DF09F54}"/>
              </a:ext>
            </a:extLst>
          </p:cNvPr>
          <p:cNvSpPr txBox="1"/>
          <p:nvPr/>
        </p:nvSpPr>
        <p:spPr>
          <a:xfrm>
            <a:off x="380554" y="6070600"/>
            <a:ext cx="9102113" cy="461665"/>
          </a:xfrm>
          <a:prstGeom prst="rect">
            <a:avLst/>
          </a:prstGeom>
          <a:noFill/>
        </p:spPr>
        <p:txBody>
          <a:bodyPr wrap="square" rtlCol="0">
            <a:spAutoFit/>
          </a:bodyPr>
          <a:lstStyle/>
          <a:p>
            <a:r>
              <a:rPr lang="en-US" sz="2400" b="1" i="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https://www.ewg.org/interactive-maps/pfas_in_wildlife/map/</a:t>
            </a:r>
            <a:endParaRPr lang="en-US" sz="2400"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57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DD64C8-88FA-070D-4D68-133FF8C04305}"/>
              </a:ext>
            </a:extLst>
          </p:cNvPr>
          <p:cNvSpPr txBox="1"/>
          <p:nvPr/>
        </p:nvSpPr>
        <p:spPr>
          <a:xfrm>
            <a:off x="898357" y="629934"/>
            <a:ext cx="8686800" cy="646331"/>
          </a:xfrm>
          <a:prstGeom prst="rect">
            <a:avLst/>
          </a:prstGeom>
          <a:noFill/>
        </p:spPr>
        <p:txBody>
          <a:bodyPr wrap="square" rtlCol="0">
            <a:spAutoFit/>
          </a:bodyPr>
          <a:lstStyle/>
          <a:p>
            <a:r>
              <a:rPr lang="en-US" sz="3600" b="1" dirty="0">
                <a:solidFill>
                  <a:schemeClr val="accent1">
                    <a:lumMod val="50000"/>
                  </a:schemeClr>
                </a:solidFill>
                <a:latin typeface="Arial" panose="020B0604020202020204" pitchFamily="34" charset="0"/>
                <a:cs typeface="Arial" panose="020B0604020202020204" pitchFamily="34" charset="0"/>
              </a:rPr>
              <a:t>PFAS Country Situation Reports………</a:t>
            </a:r>
          </a:p>
        </p:txBody>
      </p:sp>
      <p:sp>
        <p:nvSpPr>
          <p:cNvPr id="5" name="TextBox 4">
            <a:extLst>
              <a:ext uri="{FF2B5EF4-FFF2-40B4-BE49-F238E27FC236}">
                <a16:creationId xmlns:a16="http://schemas.microsoft.com/office/drawing/2014/main" id="{E864A106-923E-DCFD-172D-A362B796A2A5}"/>
              </a:ext>
            </a:extLst>
          </p:cNvPr>
          <p:cNvSpPr txBox="1"/>
          <p:nvPr/>
        </p:nvSpPr>
        <p:spPr>
          <a:xfrm>
            <a:off x="898357" y="1411705"/>
            <a:ext cx="8406064" cy="5355312"/>
          </a:xfrm>
          <a:prstGeom prst="rect">
            <a:avLst/>
          </a:prstGeom>
          <a:noFill/>
        </p:spPr>
        <p:txBody>
          <a:bodyPr wrap="square" rtlCol="0">
            <a:spAutoFit/>
          </a:bodyPr>
          <a:lstStyle/>
          <a:p>
            <a:r>
              <a:rPr lang="en-US" b="1" cap="all" dirty="0">
                <a:solidFill>
                  <a:schemeClr val="accent4"/>
                </a:solidFill>
              </a:rPr>
              <a:t>THE GLOBAL PFAS PROBLEM: </a:t>
            </a:r>
          </a:p>
          <a:p>
            <a:r>
              <a:rPr lang="en-US" b="1" dirty="0">
                <a:solidFill>
                  <a:schemeClr val="accent2">
                    <a:lumMod val="75000"/>
                  </a:schemeClr>
                </a:solidFill>
                <a:hlinkClick r:id="rId2">
                  <a:extLst>
                    <a:ext uri="{A12FA001-AC4F-418D-AE19-62706E023703}">
                      <ahyp:hlinkClr xmlns:ahyp="http://schemas.microsoft.com/office/drawing/2018/hyperlinkcolor" val="tx"/>
                    </a:ext>
                  </a:extLst>
                </a:hlinkClick>
              </a:rPr>
              <a:t>https://ipen.org/documents/global-pfas-problem-fluorine-free-alternatives-solutions</a:t>
            </a:r>
            <a:endParaRPr lang="en-US" b="1" dirty="0">
              <a:solidFill>
                <a:schemeClr val="accent2">
                  <a:lumMod val="75000"/>
                </a:schemeClr>
              </a:solidFill>
            </a:endParaRPr>
          </a:p>
          <a:p>
            <a:endParaRPr lang="en-US" b="1" dirty="0">
              <a:solidFill>
                <a:schemeClr val="accent2">
                  <a:lumMod val="75000"/>
                </a:schemeClr>
              </a:solidFill>
            </a:endParaRPr>
          </a:p>
          <a:p>
            <a:r>
              <a:rPr lang="en-US" b="1" cap="all" dirty="0">
                <a:solidFill>
                  <a:schemeClr val="accent4"/>
                </a:solidFill>
              </a:rPr>
              <a:t>Africa</a:t>
            </a:r>
            <a:r>
              <a:rPr lang="en-US" b="1" dirty="0">
                <a:solidFill>
                  <a:schemeClr val="accent4"/>
                </a:solidFill>
              </a:rPr>
              <a:t>: </a:t>
            </a:r>
          </a:p>
          <a:p>
            <a:r>
              <a:rPr lang="en-US" b="1" dirty="0">
                <a:solidFill>
                  <a:schemeClr val="accent2">
                    <a:lumMod val="75000"/>
                  </a:schemeClr>
                </a:solidFill>
                <a:hlinkClick r:id="rId3">
                  <a:extLst>
                    <a:ext uri="{A12FA001-AC4F-418D-AE19-62706E023703}">
                      <ahyp:hlinkClr xmlns:ahyp="http://schemas.microsoft.com/office/drawing/2018/hyperlinkcolor" val="tx"/>
                    </a:ext>
                  </a:extLst>
                </a:hlinkClick>
              </a:rPr>
              <a:t>https://pfascentral.org/science/environmental-levels-and-human-body-burdens-of-per-and-poly-fluoroalkyl-substances-in-africa-a-critical-review</a:t>
            </a:r>
            <a:endParaRPr lang="en-US" b="1" dirty="0">
              <a:solidFill>
                <a:schemeClr val="accent2">
                  <a:lumMod val="75000"/>
                </a:schemeClr>
              </a:solidFill>
            </a:endParaRPr>
          </a:p>
          <a:p>
            <a:r>
              <a:rPr lang="en-US" b="1" cap="all" dirty="0">
                <a:solidFill>
                  <a:schemeClr val="accent4"/>
                </a:solidFill>
              </a:rPr>
              <a:t>Australia</a:t>
            </a:r>
            <a:r>
              <a:rPr lang="en-US" b="1" dirty="0">
                <a:solidFill>
                  <a:schemeClr val="accent4"/>
                </a:solidFill>
              </a:rPr>
              <a:t>:  </a:t>
            </a:r>
          </a:p>
          <a:p>
            <a:r>
              <a:rPr lang="en-US" b="1" dirty="0">
                <a:solidFill>
                  <a:schemeClr val="accent2">
                    <a:lumMod val="75000"/>
                  </a:schemeClr>
                </a:solidFill>
                <a:hlinkClick r:id="rId4">
                  <a:extLst>
                    <a:ext uri="{A12FA001-AC4F-418D-AE19-62706E023703}">
                      <ahyp:hlinkClr xmlns:ahyp="http://schemas.microsoft.com/office/drawing/2018/hyperlinkcolor" val="tx"/>
                    </a:ext>
                  </a:extLst>
                </a:hlinkClick>
              </a:rPr>
              <a:t>https://pfas.australianmap.net/</a:t>
            </a:r>
            <a:endParaRPr lang="en-US" b="1" dirty="0">
              <a:solidFill>
                <a:schemeClr val="accent2">
                  <a:lumMod val="75000"/>
                </a:schemeClr>
              </a:solidFill>
            </a:endParaRPr>
          </a:p>
          <a:p>
            <a:r>
              <a:rPr lang="en-US" b="1" dirty="0">
                <a:solidFill>
                  <a:schemeClr val="accent4"/>
                </a:solidFill>
              </a:rPr>
              <a:t>CANADA: </a:t>
            </a:r>
            <a:r>
              <a:rPr lang="en-US" b="1" dirty="0">
                <a:solidFill>
                  <a:schemeClr val="accent2">
                    <a:lumMod val="75000"/>
                  </a:schemeClr>
                </a:solidFill>
                <a:hlinkClick r:id="rId5">
                  <a:extLst>
                    <a:ext uri="{A12FA001-AC4F-418D-AE19-62706E023703}">
                      <ahyp:hlinkClr xmlns:ahyp="http://schemas.microsoft.com/office/drawing/2018/hyperlinkcolor" val="tx"/>
                    </a:ext>
                  </a:extLst>
                </a:hlinkClick>
              </a:rPr>
              <a:t>https://www.canada.ca/content/dam/eccc/documents/pdf/pded/pfas/draft-state-pfas-report.pdf</a:t>
            </a:r>
            <a:br>
              <a:rPr lang="en-US" b="1" dirty="0">
                <a:solidFill>
                  <a:schemeClr val="accent2">
                    <a:lumMod val="75000"/>
                  </a:schemeClr>
                </a:solidFill>
              </a:rPr>
            </a:br>
            <a:r>
              <a:rPr lang="en-US" b="1" dirty="0">
                <a:solidFill>
                  <a:schemeClr val="accent4"/>
                </a:solidFill>
              </a:rPr>
              <a:t>CHINA: </a:t>
            </a:r>
          </a:p>
          <a:p>
            <a:r>
              <a:rPr lang="en-US" b="1" dirty="0">
                <a:solidFill>
                  <a:schemeClr val="accent2">
                    <a:lumMod val="75000"/>
                  </a:schemeClr>
                </a:solidFill>
                <a:hlinkClick r:id="rId6">
                  <a:extLst>
                    <a:ext uri="{A12FA001-AC4F-418D-AE19-62706E023703}">
                      <ahyp:hlinkClr xmlns:ahyp="http://schemas.microsoft.com/office/drawing/2018/hyperlinkcolor" val="tx"/>
                    </a:ext>
                  </a:extLst>
                </a:hlinkClick>
              </a:rPr>
              <a:t>https://enveurope.springeropen.com/articles/10.1186/s12302-020-00425-3</a:t>
            </a:r>
            <a:endParaRPr lang="en-US" b="1" dirty="0">
              <a:solidFill>
                <a:schemeClr val="accent2">
                  <a:lumMod val="75000"/>
                </a:schemeClr>
              </a:solidFill>
            </a:endParaRPr>
          </a:p>
          <a:p>
            <a:r>
              <a:rPr lang="en-US" b="1" dirty="0">
                <a:solidFill>
                  <a:schemeClr val="accent4"/>
                </a:solidFill>
              </a:rPr>
              <a:t>LATIN AMERICA: </a:t>
            </a:r>
            <a:r>
              <a:rPr lang="en-US" b="1" dirty="0">
                <a:solidFill>
                  <a:schemeClr val="accent2">
                    <a:lumMod val="75000"/>
                  </a:schemeClr>
                </a:solidFill>
                <a:hlinkClick r:id="rId7">
                  <a:extLst>
                    <a:ext uri="{A12FA001-AC4F-418D-AE19-62706E023703}">
                      <ahyp:hlinkClr xmlns:ahyp="http://schemas.microsoft.com/office/drawing/2018/hyperlinkcolor" val="tx"/>
                    </a:ext>
                  </a:extLst>
                </a:hlinkClick>
              </a:rPr>
              <a:t>https</a:t>
            </a:r>
            <a:r>
              <a:rPr lang="en-US" b="1" dirty="0">
                <a:solidFill>
                  <a:schemeClr val="accent2">
                    <a:lumMod val="75000"/>
                  </a:schemeClr>
                </a:solidFill>
                <a:hlinkClick r:id="rId7">
                  <a:extLst>
                    <a:ext uri="{A12FA001-AC4F-418D-AE19-62706E023703}">
                      <ahyp:hlinkClr xmlns:ahyp="http://schemas.microsoft.com/office/drawing/2018/hyperlinkcolor" val="tx"/>
                    </a:ext>
                  </a:extLst>
                </a:hlinkClick>
              </a:rPr>
              <a:t>://www.sciencedirect.com/science/article/pii/S0048969722048732</a:t>
            </a:r>
            <a:endParaRPr lang="en-US" b="1" dirty="0">
              <a:solidFill>
                <a:schemeClr val="accent2">
                  <a:lumMod val="75000"/>
                </a:schemeClr>
              </a:solidFill>
            </a:endParaRPr>
          </a:p>
          <a:p>
            <a:r>
              <a:rPr lang="en-US" b="1" dirty="0">
                <a:solidFill>
                  <a:schemeClr val="accent4"/>
                </a:solidFill>
              </a:rPr>
              <a:t>MIDDLE EAST &amp; ASIA: </a:t>
            </a:r>
          </a:p>
          <a:p>
            <a:r>
              <a:rPr lang="en-US" b="1" dirty="0">
                <a:solidFill>
                  <a:schemeClr val="accent2">
                    <a:lumMod val="75000"/>
                  </a:schemeClr>
                </a:solidFill>
                <a:hlinkClick r:id="rId8">
                  <a:extLst>
                    <a:ext uri="{A12FA001-AC4F-418D-AE19-62706E023703}">
                      <ahyp:hlinkClr xmlns:ahyp="http://schemas.microsoft.com/office/drawing/2018/hyperlinkcolor" val="tx"/>
                    </a:ext>
                  </a:extLst>
                </a:hlinkClick>
              </a:rPr>
              <a:t>https://ipen.org/documents/pfas-pollution-across-middle-east-and-asia</a:t>
            </a:r>
            <a:endParaRPr lang="en-US" b="1" dirty="0">
              <a:solidFill>
                <a:schemeClr val="accent2">
                  <a:lumMod val="75000"/>
                </a:schemeClr>
              </a:solidFill>
            </a:endParaRPr>
          </a:p>
          <a:p>
            <a:endParaRPr lang="en-US" b="1" dirty="0">
              <a:solidFill>
                <a:schemeClr val="accent2">
                  <a:lumMod val="75000"/>
                </a:schemeClr>
              </a:solidFill>
            </a:endParaRPr>
          </a:p>
        </p:txBody>
      </p:sp>
      <p:pic>
        <p:nvPicPr>
          <p:cNvPr id="3" name="Picture 2" descr="A globe with flags on it&#10;&#10;Description automatically generated">
            <a:extLst>
              <a:ext uri="{FF2B5EF4-FFF2-40B4-BE49-F238E27FC236}">
                <a16:creationId xmlns:a16="http://schemas.microsoft.com/office/drawing/2014/main" id="{62AA874D-133E-22E0-1AB1-88E155FBF6D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368589" y="32084"/>
            <a:ext cx="2181682" cy="2170774"/>
          </a:xfrm>
          <a:prstGeom prst="rect">
            <a:avLst/>
          </a:prstGeom>
        </p:spPr>
      </p:pic>
    </p:spTree>
    <p:extLst>
      <p:ext uri="{BB962C8B-B14F-4D97-AF65-F5344CB8AC3E}">
        <p14:creationId xmlns:p14="http://schemas.microsoft.com/office/powerpoint/2010/main" val="250448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50D9B4-6124-BE9C-D093-CB9D8DF95A1A}"/>
              </a:ext>
            </a:extLst>
          </p:cNvPr>
          <p:cNvPicPr>
            <a:picLocks noChangeAspect="1"/>
          </p:cNvPicPr>
          <p:nvPr/>
        </p:nvPicPr>
        <p:blipFill rotWithShape="1">
          <a:blip r:embed="rId2"/>
          <a:srcRect l="5697" t="14445" r="31513" b="41677"/>
          <a:stretch/>
        </p:blipFill>
        <p:spPr>
          <a:xfrm>
            <a:off x="3641559" y="593556"/>
            <a:ext cx="5550569" cy="4173258"/>
          </a:xfrm>
          <a:prstGeom prst="rect">
            <a:avLst/>
          </a:prstGeom>
        </p:spPr>
      </p:pic>
      <p:sp>
        <p:nvSpPr>
          <p:cNvPr id="2" name="TextBox 1">
            <a:extLst>
              <a:ext uri="{FF2B5EF4-FFF2-40B4-BE49-F238E27FC236}">
                <a16:creationId xmlns:a16="http://schemas.microsoft.com/office/drawing/2014/main" id="{A9D98A79-08E8-B5B7-1642-FB88B0BBDE97}"/>
              </a:ext>
            </a:extLst>
          </p:cNvPr>
          <p:cNvSpPr txBox="1"/>
          <p:nvPr/>
        </p:nvSpPr>
        <p:spPr>
          <a:xfrm>
            <a:off x="556682" y="681787"/>
            <a:ext cx="2816950" cy="1754326"/>
          </a:xfrm>
          <a:prstGeom prst="rect">
            <a:avLst/>
          </a:prstGeom>
          <a:noFill/>
        </p:spPr>
        <p:txBody>
          <a:bodyPr wrap="square" rtlCol="0">
            <a:spAutoFit/>
          </a:bodyPr>
          <a:lstStyle/>
          <a:p>
            <a:r>
              <a:rPr lang="en-US" sz="3600" b="1" dirty="0">
                <a:solidFill>
                  <a:schemeClr val="accent1">
                    <a:lumMod val="50000"/>
                  </a:schemeClr>
                </a:solidFill>
                <a:latin typeface="Arial" panose="020B0604020202020204" pitchFamily="34" charset="0"/>
                <a:cs typeface="Arial" panose="020B0604020202020204" pitchFamily="34" charset="0"/>
              </a:rPr>
              <a:t>PFAS </a:t>
            </a:r>
          </a:p>
          <a:p>
            <a:r>
              <a:rPr lang="en-US" sz="3600" b="1" dirty="0">
                <a:solidFill>
                  <a:schemeClr val="accent1">
                    <a:lumMod val="50000"/>
                  </a:schemeClr>
                </a:solidFill>
                <a:latin typeface="Arial" panose="020B0604020202020204" pitchFamily="34" charset="0"/>
                <a:cs typeface="Arial" panose="020B0604020202020204" pitchFamily="34" charset="0"/>
              </a:rPr>
              <a:t>Regulatory </a:t>
            </a:r>
          </a:p>
          <a:p>
            <a:r>
              <a:rPr lang="en-US" sz="3600" b="1" dirty="0">
                <a:solidFill>
                  <a:schemeClr val="accent1">
                    <a:lumMod val="50000"/>
                  </a:schemeClr>
                </a:solidFill>
                <a:latin typeface="Arial" panose="020B0604020202020204" pitchFamily="34" charset="0"/>
                <a:cs typeface="Arial" panose="020B0604020202020204" pitchFamily="34" charset="0"/>
              </a:rPr>
              <a:t>Timeline</a:t>
            </a:r>
          </a:p>
        </p:txBody>
      </p:sp>
      <p:sp>
        <p:nvSpPr>
          <p:cNvPr id="4" name="TextBox 3">
            <a:extLst>
              <a:ext uri="{FF2B5EF4-FFF2-40B4-BE49-F238E27FC236}">
                <a16:creationId xmlns:a16="http://schemas.microsoft.com/office/drawing/2014/main" id="{989E0131-1C69-492A-6E5E-954727571049}"/>
              </a:ext>
            </a:extLst>
          </p:cNvPr>
          <p:cNvSpPr txBox="1"/>
          <p:nvPr/>
        </p:nvSpPr>
        <p:spPr>
          <a:xfrm>
            <a:off x="527829" y="4947537"/>
            <a:ext cx="9169623" cy="1477328"/>
          </a:xfrm>
          <a:prstGeom prst="rect">
            <a:avLst/>
          </a:prstGeom>
          <a:noFill/>
        </p:spPr>
        <p:txBody>
          <a:bodyPr wrap="square" rtlCol="0">
            <a:spAutoFit/>
          </a:bodyPr>
          <a:lstStyle/>
          <a:p>
            <a:r>
              <a:rPr lang="en-US" b="1" cap="all" dirty="0">
                <a:solidFill>
                  <a:schemeClr val="accent4"/>
                </a:solidFill>
              </a:rPr>
              <a:t>PFAS Regulation Around the World: </a:t>
            </a:r>
          </a:p>
          <a:p>
            <a:r>
              <a:rPr lang="en-US" b="1" dirty="0">
                <a:solidFill>
                  <a:schemeClr val="accent2">
                    <a:lumMod val="75000"/>
                  </a:schemeClr>
                </a:solidFill>
                <a:hlinkClick r:id="rId3">
                  <a:extLst>
                    <a:ext uri="{A12FA001-AC4F-418D-AE19-62706E023703}">
                      <ahyp:hlinkClr xmlns:ahyp="http://schemas.microsoft.com/office/drawing/2018/hyperlinkcolor" val="tx"/>
                    </a:ext>
                  </a:extLst>
                </a:hlinkClick>
              </a:rPr>
              <a:t>https://int.anteagroup.com/news-and-media/blog/pfas-regulation-around-the-world</a:t>
            </a:r>
            <a:endParaRPr lang="en-US" b="1" dirty="0">
              <a:solidFill>
                <a:schemeClr val="accent2">
                  <a:lumMod val="75000"/>
                </a:schemeClr>
              </a:solidFill>
            </a:endParaRPr>
          </a:p>
          <a:p>
            <a:r>
              <a:rPr lang="en-US" b="1" dirty="0">
                <a:solidFill>
                  <a:schemeClr val="accent4"/>
                </a:solidFill>
              </a:rPr>
              <a:t>PFAS COUNTRY PORTAL:  </a:t>
            </a:r>
          </a:p>
          <a:p>
            <a:r>
              <a:rPr lang="en-US" b="1" dirty="0">
                <a:solidFill>
                  <a:schemeClr val="accent2">
                    <a:lumMod val="75000"/>
                  </a:schemeClr>
                </a:solidFill>
                <a:hlinkClick r:id="rId4">
                  <a:extLst>
                    <a:ext uri="{A12FA001-AC4F-418D-AE19-62706E023703}">
                      <ahyp:hlinkClr xmlns:ahyp="http://schemas.microsoft.com/office/drawing/2018/hyperlinkcolor" val="tx"/>
                    </a:ext>
                  </a:extLst>
                </a:hlinkClick>
              </a:rPr>
              <a:t>https://www.oecd.org/chemicalsafety/portal-perfluorinated-chemicals/countryinformation/</a:t>
            </a:r>
            <a:endParaRPr lang="en-US" b="1" dirty="0">
              <a:solidFill>
                <a:schemeClr val="accent2">
                  <a:lumMod val="75000"/>
                </a:schemeClr>
              </a:solidFill>
            </a:endParaRPr>
          </a:p>
        </p:txBody>
      </p:sp>
      <p:pic>
        <p:nvPicPr>
          <p:cNvPr id="5" name="Graphic 4">
            <a:extLst>
              <a:ext uri="{FF2B5EF4-FFF2-40B4-BE49-F238E27FC236}">
                <a16:creationId xmlns:a16="http://schemas.microsoft.com/office/drawing/2014/main" id="{D98139DC-999A-8247-678C-BAAC95070C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0" y="2680185"/>
            <a:ext cx="3373632" cy="1897297"/>
          </a:xfrm>
          <a:prstGeom prst="rect">
            <a:avLst/>
          </a:prstGeom>
        </p:spPr>
      </p:pic>
    </p:spTree>
    <p:extLst>
      <p:ext uri="{BB962C8B-B14F-4D97-AF65-F5344CB8AC3E}">
        <p14:creationId xmlns:p14="http://schemas.microsoft.com/office/powerpoint/2010/main" val="62967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5867-07C3-D3E6-75EE-A0A70AD7842D}"/>
              </a:ext>
            </a:extLst>
          </p:cNvPr>
          <p:cNvSpPr>
            <a:spLocks noGrp="1"/>
          </p:cNvSpPr>
          <p:nvPr>
            <p:ph type="title"/>
          </p:nvPr>
        </p:nvSpPr>
        <p:spPr>
          <a:xfrm>
            <a:off x="745958" y="312821"/>
            <a:ext cx="8863263" cy="689811"/>
          </a:xfrm>
        </p:spPr>
        <p:txBody>
          <a:bodyPr>
            <a:normAutofit/>
          </a:bodyPr>
          <a:lstStyle/>
          <a:p>
            <a:r>
              <a:rPr lang="en-US" b="1" dirty="0">
                <a:solidFill>
                  <a:schemeClr val="accent2">
                    <a:lumMod val="50000"/>
                  </a:schemeClr>
                </a:solidFill>
                <a:latin typeface="Arial" panose="020B0604020202020204" pitchFamily="34" charset="0"/>
                <a:cs typeface="Arial" panose="020B0604020202020204" pitchFamily="34" charset="0"/>
              </a:rPr>
              <a:t>New Water and Regulations on PFAS</a:t>
            </a:r>
          </a:p>
        </p:txBody>
      </p:sp>
      <p:sp>
        <p:nvSpPr>
          <p:cNvPr id="3" name="Content Placeholder 2">
            <a:extLst>
              <a:ext uri="{FF2B5EF4-FFF2-40B4-BE49-F238E27FC236}">
                <a16:creationId xmlns:a16="http://schemas.microsoft.com/office/drawing/2014/main" id="{D0ED20F8-75E1-B8CB-C87D-20CB63C4915C}"/>
              </a:ext>
            </a:extLst>
          </p:cNvPr>
          <p:cNvSpPr>
            <a:spLocks noGrp="1"/>
          </p:cNvSpPr>
          <p:nvPr>
            <p:ph idx="1"/>
          </p:nvPr>
        </p:nvSpPr>
        <p:spPr>
          <a:xfrm>
            <a:off x="2767264" y="1106905"/>
            <a:ext cx="8678778" cy="5574632"/>
          </a:xfrm>
        </p:spPr>
        <p:txBody>
          <a:bodyPr>
            <a:noAutofit/>
          </a:bodyPr>
          <a:lstStyle/>
          <a:p>
            <a:pPr>
              <a:spcBef>
                <a:spcPts val="1200"/>
              </a:spcBef>
            </a:pPr>
            <a:r>
              <a:rPr lang="en-US" sz="2000" b="1" i="0" u="none" strike="noStrike" baseline="0" dirty="0">
                <a:solidFill>
                  <a:srgbClr val="000000"/>
                </a:solidFill>
                <a:latin typeface="Arial" panose="020B0604020202020204" pitchFamily="34" charset="0"/>
                <a:cs typeface="Arial" panose="020B0604020202020204" pitchFamily="34" charset="0"/>
              </a:rPr>
              <a:t>EPA: </a:t>
            </a:r>
            <a:r>
              <a:rPr lang="en-US" sz="2000" i="0" u="none" strike="noStrike" baseline="0" dirty="0">
                <a:solidFill>
                  <a:srgbClr val="000000"/>
                </a:solidFill>
                <a:latin typeface="Arial" panose="020B0604020202020204" pitchFamily="34" charset="0"/>
                <a:cs typeface="Arial" panose="020B0604020202020204" pitchFamily="34" charset="0"/>
              </a:rPr>
              <a:t>The EPA established an </a:t>
            </a:r>
            <a:r>
              <a:rPr lang="en-US" sz="2000" dirty="0"/>
              <a:t>interim health advisory of 0.004 parts per trillion (ppt) for PFOA and 0.02 ppt for PFOS. The EPA’s 2016 recommendation was 70 ppt for PFOA or PFOS individually or in combination. </a:t>
            </a:r>
            <a:r>
              <a:rPr lang="en-US" sz="2000" i="0" u="none" strike="noStrike" baseline="0" dirty="0">
                <a:solidFill>
                  <a:srgbClr val="000000"/>
                </a:solidFill>
                <a:latin typeface="Arial" panose="020B0604020202020204" pitchFamily="34" charset="0"/>
                <a:cs typeface="Arial" panose="020B0604020202020204" pitchFamily="34" charset="0"/>
              </a:rPr>
              <a:t>The EPA is now proposing to regulate PFOA and PFOS at a level that can be reliably measured, which is 4 parts per trillion (ppt). They have set a regulated health index on a combination of PFNA, PFHXs, PFBS, and GenX Chemicals. </a:t>
            </a:r>
          </a:p>
          <a:p>
            <a:pPr>
              <a:spcBef>
                <a:spcPts val="1200"/>
              </a:spcBef>
            </a:pPr>
            <a:r>
              <a:rPr lang="en-US" sz="2000" b="1" dirty="0">
                <a:solidFill>
                  <a:srgbClr val="000000"/>
                </a:solidFill>
                <a:latin typeface="Arial" panose="020B0604020202020204" pitchFamily="34" charset="0"/>
                <a:cs typeface="Arial" panose="020B0604020202020204" pitchFamily="34" charset="0"/>
              </a:rPr>
              <a:t>ECHA:  </a:t>
            </a:r>
            <a:r>
              <a:rPr lang="en-US" sz="2000" dirty="0"/>
              <a:t>The European Chemicals Agency (ECHA) has recently published a proposal that is the most extensive and controversial to date. The proposal covers the manufacture and use </a:t>
            </a:r>
            <a:r>
              <a:rPr lang="en-US" sz="2000" dirty="0">
                <a:solidFill>
                  <a:schemeClr val="tx1"/>
                </a:solidFill>
              </a:rPr>
              <a:t>of PFAS </a:t>
            </a:r>
            <a:r>
              <a:rPr lang="en-US" sz="2000" dirty="0"/>
              <a:t>and has been developed over the past two years by Denmark, Germany, the Netherlands, Norway, and Sweden. The proposed restriction would cover around 10,000 PFAS substances based on their structural elements and is essentially a complete ban on all uses of PFAS. </a:t>
            </a:r>
            <a:endParaRPr lang="en-US" sz="2000" b="1" dirty="0">
              <a:solidFill>
                <a:srgbClr val="000000"/>
              </a:solidFill>
              <a:latin typeface="Arial" panose="020B0604020202020204" pitchFamily="34" charset="0"/>
              <a:cs typeface="Arial" panose="020B0604020202020204" pitchFamily="34" charset="0"/>
            </a:endParaRPr>
          </a:p>
          <a:p>
            <a:pPr>
              <a:spcBef>
                <a:spcPts val="1200"/>
              </a:spcBef>
            </a:pPr>
            <a:r>
              <a:rPr lang="en-US" sz="2000" b="1" i="0" u="none" strike="noStrike" baseline="0" dirty="0">
                <a:solidFill>
                  <a:srgbClr val="000000"/>
                </a:solidFill>
                <a:latin typeface="Arial" panose="020B0604020202020204" pitchFamily="34" charset="0"/>
                <a:cs typeface="Arial" panose="020B0604020202020204" pitchFamily="34" charset="0"/>
              </a:rPr>
              <a:t>WHO:  </a:t>
            </a:r>
            <a:r>
              <a:rPr lang="en-US" sz="2000" dirty="0"/>
              <a:t>The global health agency’s recent draft guidance recommends a limit of 100 ppt of either PFOA or PFOS in drinking water. It also recommends a total cap of 500 ppt for combinations of up to 30 PFAS. </a:t>
            </a:r>
            <a:endParaRPr lang="en-US" sz="2000" b="0" i="0" u="none" strike="noStrike" baseline="0" dirty="0">
              <a:solidFill>
                <a:srgbClr val="000000"/>
              </a:solidFill>
              <a:latin typeface="Arial" panose="020B0604020202020204" pitchFamily="34" charset="0"/>
              <a:cs typeface="Arial" panose="020B0604020202020204" pitchFamily="34" charset="0"/>
            </a:endParaRPr>
          </a:p>
        </p:txBody>
      </p:sp>
      <p:pic>
        <p:nvPicPr>
          <p:cNvPr id="9" name="Picture 8" descr="A glass of water on a white background&#10;&#10;Description automatically generated">
            <a:extLst>
              <a:ext uri="{FF2B5EF4-FFF2-40B4-BE49-F238E27FC236}">
                <a16:creationId xmlns:a16="http://schemas.microsoft.com/office/drawing/2014/main" id="{7083E43F-92B3-EB56-284F-C44EA0118D81}"/>
              </a:ext>
            </a:extLst>
          </p:cNvPr>
          <p:cNvPicPr>
            <a:picLocks noChangeAspect="1"/>
          </p:cNvPicPr>
          <p:nvPr/>
        </p:nvPicPr>
        <p:blipFill rotWithShape="1">
          <a:blip r:embed="rId2">
            <a:extLst>
              <a:ext uri="{28A0092B-C50C-407E-A947-70E740481C1C}">
                <a14:useLocalDpi xmlns:a14="http://schemas.microsoft.com/office/drawing/2010/main" val="0"/>
              </a:ext>
            </a:extLst>
          </a:blip>
          <a:srcRect l="22470" t="6354" r="21123" b="18321"/>
          <a:stretch/>
        </p:blipFill>
        <p:spPr>
          <a:xfrm>
            <a:off x="417094" y="1163053"/>
            <a:ext cx="2350170" cy="5460942"/>
          </a:xfrm>
          <a:prstGeom prst="rect">
            <a:avLst/>
          </a:prstGeom>
        </p:spPr>
      </p:pic>
    </p:spTree>
    <p:extLst>
      <p:ext uri="{BB962C8B-B14F-4D97-AF65-F5344CB8AC3E}">
        <p14:creationId xmlns:p14="http://schemas.microsoft.com/office/powerpoint/2010/main" val="335354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D24-8FD2-BD08-910A-32AEA6D07DA8}"/>
              </a:ext>
            </a:extLst>
          </p:cNvPr>
          <p:cNvSpPr>
            <a:spLocks noGrp="1"/>
          </p:cNvSpPr>
          <p:nvPr>
            <p:ph type="title"/>
          </p:nvPr>
        </p:nvSpPr>
        <p:spPr>
          <a:xfrm>
            <a:off x="2954926" y="368971"/>
            <a:ext cx="6590127" cy="1523999"/>
          </a:xfrm>
        </p:spPr>
        <p:txBody>
          <a:bodyPr>
            <a:normAutofit fontScale="90000"/>
          </a:bodyPr>
          <a:lstStyle/>
          <a:p>
            <a:r>
              <a:rPr lang="en-US" b="1" dirty="0">
                <a:solidFill>
                  <a:schemeClr val="accent2">
                    <a:lumMod val="75000"/>
                  </a:schemeClr>
                </a:solidFill>
                <a:latin typeface="Arial" panose="020B0604020202020204" pitchFamily="34" charset="0"/>
                <a:cs typeface="Arial" panose="020B0604020202020204" pitchFamily="34" charset="0"/>
              </a:rPr>
              <a:t>PFAS and the </a:t>
            </a:r>
            <a:br>
              <a:rPr lang="en-US" b="1" dirty="0">
                <a:solidFill>
                  <a:schemeClr val="accent2">
                    <a:lumMod val="75000"/>
                  </a:schemeClr>
                </a:solidFill>
                <a:latin typeface="Arial" panose="020B0604020202020204" pitchFamily="34" charset="0"/>
                <a:cs typeface="Arial" panose="020B0604020202020204" pitchFamily="34" charset="0"/>
              </a:rPr>
            </a:br>
            <a:r>
              <a:rPr lang="en-US" b="1" dirty="0">
                <a:solidFill>
                  <a:schemeClr val="accent2">
                    <a:lumMod val="75000"/>
                  </a:schemeClr>
                </a:solidFill>
                <a:latin typeface="Arial" panose="020B0604020202020204" pitchFamily="34" charset="0"/>
                <a:cs typeface="Arial" panose="020B0604020202020204" pitchFamily="34" charset="0"/>
              </a:rPr>
              <a:t>United Nations </a:t>
            </a:r>
            <a:br>
              <a:rPr lang="en-US" b="1" dirty="0">
                <a:solidFill>
                  <a:schemeClr val="accent2">
                    <a:lumMod val="75000"/>
                  </a:schemeClr>
                </a:solidFill>
                <a:latin typeface="Arial" panose="020B0604020202020204" pitchFamily="34" charset="0"/>
                <a:cs typeface="Arial" panose="020B0604020202020204" pitchFamily="34" charset="0"/>
              </a:rPr>
            </a:br>
            <a:r>
              <a:rPr lang="en-US" b="1" dirty="0">
                <a:solidFill>
                  <a:schemeClr val="accent2">
                    <a:lumMod val="75000"/>
                  </a:schemeClr>
                </a:solidFill>
                <a:latin typeface="Arial" panose="020B0604020202020204" pitchFamily="34" charset="0"/>
                <a:cs typeface="Arial" panose="020B0604020202020204" pitchFamily="34" charset="0"/>
              </a:rPr>
              <a:t>Sustainable Development Goals</a:t>
            </a:r>
            <a:br>
              <a:rPr lang="en-US" dirty="0"/>
            </a:br>
            <a:endParaRPr lang="en-US" dirty="0"/>
          </a:p>
        </p:txBody>
      </p:sp>
      <p:sp>
        <p:nvSpPr>
          <p:cNvPr id="3" name="Content Placeholder 2">
            <a:extLst>
              <a:ext uri="{FF2B5EF4-FFF2-40B4-BE49-F238E27FC236}">
                <a16:creationId xmlns:a16="http://schemas.microsoft.com/office/drawing/2014/main" id="{926213A6-76CC-198F-2FA8-2DB9760655CA}"/>
              </a:ext>
            </a:extLst>
          </p:cNvPr>
          <p:cNvSpPr>
            <a:spLocks noGrp="1"/>
          </p:cNvSpPr>
          <p:nvPr>
            <p:ph idx="1"/>
          </p:nvPr>
        </p:nvSpPr>
        <p:spPr>
          <a:xfrm>
            <a:off x="481264" y="2133601"/>
            <a:ext cx="11125200" cy="4531894"/>
          </a:xfrm>
        </p:spPr>
        <p:txBody>
          <a:bodyPr>
            <a:noAutofit/>
          </a:bodyPr>
          <a:lstStyle/>
          <a:p>
            <a:pPr>
              <a:spcBef>
                <a:spcPts val="0"/>
              </a:spcBef>
              <a:spcAft>
                <a:spcPts val="600"/>
              </a:spcAft>
            </a:pPr>
            <a:r>
              <a:rPr lang="en-US" sz="2200" u="sng" dirty="0">
                <a:solidFill>
                  <a:schemeClr val="tx1"/>
                </a:solidFill>
                <a:latin typeface="Arial" panose="020B0604020202020204" pitchFamily="34" charset="0"/>
                <a:cs typeface="Arial" panose="020B0604020202020204" pitchFamily="34" charset="0"/>
              </a:rPr>
              <a:t>Goal 3</a:t>
            </a:r>
            <a:r>
              <a:rPr lang="en-US" sz="2200" dirty="0">
                <a:solidFill>
                  <a:schemeClr val="tx1"/>
                </a:solidFill>
                <a:latin typeface="Arial" panose="020B0604020202020204" pitchFamily="34" charset="0"/>
                <a:cs typeface="Arial" panose="020B0604020202020204" pitchFamily="34" charset="0"/>
              </a:rPr>
              <a:t>: Ensure healthy lives and promote well-being for all at all ages. </a:t>
            </a:r>
          </a:p>
          <a:p>
            <a:pPr>
              <a:spcBef>
                <a:spcPts val="0"/>
              </a:spcBef>
              <a:spcAft>
                <a:spcPts val="600"/>
              </a:spcAft>
            </a:pPr>
            <a:r>
              <a:rPr lang="en-US" sz="2200" u="sng" dirty="0">
                <a:solidFill>
                  <a:schemeClr val="tx1"/>
                </a:solidFill>
                <a:latin typeface="Arial" panose="020B0604020202020204" pitchFamily="34" charset="0"/>
                <a:cs typeface="Arial" panose="020B0604020202020204" pitchFamily="34" charset="0"/>
              </a:rPr>
              <a:t>Goal 6</a:t>
            </a:r>
            <a:r>
              <a:rPr lang="en-US" sz="2200" dirty="0">
                <a:solidFill>
                  <a:schemeClr val="tx1"/>
                </a:solidFill>
                <a:latin typeface="Arial" panose="020B0604020202020204" pitchFamily="34" charset="0"/>
                <a:cs typeface="Arial" panose="020B0604020202020204" pitchFamily="34" charset="0"/>
              </a:rPr>
              <a:t>: Ensure availability and sustainable management of water and sanitation for all. </a:t>
            </a:r>
          </a:p>
          <a:p>
            <a:pPr>
              <a:spcBef>
                <a:spcPts val="0"/>
              </a:spcBef>
              <a:spcAft>
                <a:spcPts val="600"/>
              </a:spcAft>
            </a:pPr>
            <a:r>
              <a:rPr lang="en-US" sz="2200" u="sng" dirty="0">
                <a:solidFill>
                  <a:schemeClr val="tx1"/>
                </a:solidFill>
                <a:latin typeface="Arial" panose="020B0604020202020204" pitchFamily="34" charset="0"/>
                <a:cs typeface="Arial" panose="020B0604020202020204" pitchFamily="34" charset="0"/>
              </a:rPr>
              <a:t>Goal 9</a:t>
            </a:r>
            <a:r>
              <a:rPr lang="en-US" sz="2200" dirty="0">
                <a:solidFill>
                  <a:schemeClr val="tx1"/>
                </a:solidFill>
                <a:latin typeface="Arial" panose="020B0604020202020204" pitchFamily="34" charset="0"/>
                <a:cs typeface="Arial" panose="020B0604020202020204" pitchFamily="34" charset="0"/>
              </a:rPr>
              <a:t>: Build resilient infrastructure, promote inclusive and sustainable industrialization and foster innovation. </a:t>
            </a:r>
          </a:p>
          <a:p>
            <a:pPr>
              <a:spcBef>
                <a:spcPts val="0"/>
              </a:spcBef>
              <a:spcAft>
                <a:spcPts val="600"/>
              </a:spcAft>
            </a:pPr>
            <a:r>
              <a:rPr lang="en-US" sz="2200" u="sng" dirty="0">
                <a:solidFill>
                  <a:schemeClr val="tx1"/>
                </a:solidFill>
                <a:latin typeface="Arial" panose="020B0604020202020204" pitchFamily="34" charset="0"/>
                <a:cs typeface="Arial" panose="020B0604020202020204" pitchFamily="34" charset="0"/>
              </a:rPr>
              <a:t>Goal 12</a:t>
            </a:r>
            <a:r>
              <a:rPr lang="en-US" sz="2200" dirty="0">
                <a:solidFill>
                  <a:schemeClr val="tx1"/>
                </a:solidFill>
                <a:latin typeface="Arial" panose="020B0604020202020204" pitchFamily="34" charset="0"/>
                <a:cs typeface="Arial" panose="020B0604020202020204" pitchFamily="34" charset="0"/>
              </a:rPr>
              <a:t>: Ensure sustainable consumption and production patterns. </a:t>
            </a:r>
          </a:p>
          <a:p>
            <a:pPr>
              <a:spcBef>
                <a:spcPts val="0"/>
              </a:spcBef>
              <a:spcAft>
                <a:spcPts val="600"/>
              </a:spcAft>
            </a:pPr>
            <a:r>
              <a:rPr lang="en-US" sz="2200" u="sng" dirty="0">
                <a:solidFill>
                  <a:schemeClr val="tx1"/>
                </a:solidFill>
                <a:latin typeface="Arial" panose="020B0604020202020204" pitchFamily="34" charset="0"/>
                <a:cs typeface="Arial" panose="020B0604020202020204" pitchFamily="34" charset="0"/>
              </a:rPr>
              <a:t>Goal 15</a:t>
            </a:r>
            <a:r>
              <a:rPr lang="en-US" sz="2200" dirty="0">
                <a:solidFill>
                  <a:schemeClr val="tx1"/>
                </a:solidFill>
                <a:latin typeface="Arial" panose="020B0604020202020204" pitchFamily="34" charset="0"/>
                <a:cs typeface="Arial" panose="020B0604020202020204" pitchFamily="34" charset="0"/>
              </a:rPr>
              <a:t>: Protect, restore and promote sustainable use of terrestrial ecosystems, sustainably manage forests, combat desertification, and halt and reverse land degradation and halt biodiversity loss.</a:t>
            </a:r>
          </a:p>
          <a:p>
            <a:pPr>
              <a:spcBef>
                <a:spcPts val="0"/>
              </a:spcBef>
              <a:spcAft>
                <a:spcPts val="600"/>
              </a:spcAft>
            </a:pPr>
            <a:r>
              <a:rPr lang="en-US" sz="2200" u="sng" dirty="0">
                <a:solidFill>
                  <a:schemeClr val="tx1"/>
                </a:solidFill>
                <a:latin typeface="Arial" panose="020B0604020202020204" pitchFamily="34" charset="0"/>
                <a:cs typeface="Arial" panose="020B0604020202020204" pitchFamily="34" charset="0"/>
              </a:rPr>
              <a:t>Goal 16</a:t>
            </a:r>
            <a:r>
              <a:rPr lang="en-US" sz="2200" dirty="0">
                <a:solidFill>
                  <a:schemeClr val="tx1"/>
                </a:solidFill>
                <a:latin typeface="Arial" panose="020B0604020202020204" pitchFamily="34" charset="0"/>
                <a:cs typeface="Arial" panose="020B0604020202020204" pitchFamily="34" charset="0"/>
              </a:rPr>
              <a:t>: Promote peaceful and inclusive societies for sustainable development, provide access to justice for all and build effective, accountable and inclusive </a:t>
            </a:r>
            <a:r>
              <a:rPr lang="en-US" sz="2200" dirty="0">
                <a:latin typeface="Arial" panose="020B0604020202020204" pitchFamily="34" charset="0"/>
                <a:cs typeface="Arial" panose="020B0604020202020204" pitchFamily="34" charset="0"/>
              </a:rPr>
              <a:t>institutions at all levels. </a:t>
            </a:r>
          </a:p>
        </p:txBody>
      </p:sp>
      <p:pic>
        <p:nvPicPr>
          <p:cNvPr id="5" name="Picture 4" descr="A logo for a company&#10;&#10;Description automatically generated">
            <a:extLst>
              <a:ext uri="{FF2B5EF4-FFF2-40B4-BE49-F238E27FC236}">
                <a16:creationId xmlns:a16="http://schemas.microsoft.com/office/drawing/2014/main" id="{96204A53-A4B3-2DB0-0C1E-33FCBB01F942}"/>
              </a:ext>
            </a:extLst>
          </p:cNvPr>
          <p:cNvPicPr>
            <a:picLocks noChangeAspect="1"/>
          </p:cNvPicPr>
          <p:nvPr/>
        </p:nvPicPr>
        <p:blipFill rotWithShape="1">
          <a:blip r:embed="rId2">
            <a:extLst>
              <a:ext uri="{28A0092B-C50C-407E-A947-70E740481C1C}">
                <a14:useLocalDpi xmlns:a14="http://schemas.microsoft.com/office/drawing/2010/main" val="0"/>
              </a:ext>
            </a:extLst>
          </a:blip>
          <a:srcRect t="12501" b="11607"/>
          <a:stretch/>
        </p:blipFill>
        <p:spPr>
          <a:xfrm>
            <a:off x="385011" y="192506"/>
            <a:ext cx="2327345" cy="1700464"/>
          </a:xfrm>
          <a:prstGeom prst="rect">
            <a:avLst/>
          </a:prstGeom>
        </p:spPr>
      </p:pic>
    </p:spTree>
    <p:extLst>
      <p:ext uri="{BB962C8B-B14F-4D97-AF65-F5344CB8AC3E}">
        <p14:creationId xmlns:p14="http://schemas.microsoft.com/office/powerpoint/2010/main" val="427017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5490-13BF-B28F-7ADC-9F350F86622E}"/>
              </a:ext>
            </a:extLst>
          </p:cNvPr>
          <p:cNvSpPr>
            <a:spLocks noGrp="1"/>
          </p:cNvSpPr>
          <p:nvPr>
            <p:ph type="title"/>
          </p:nvPr>
        </p:nvSpPr>
        <p:spPr>
          <a:xfrm>
            <a:off x="550501" y="730826"/>
            <a:ext cx="4298335" cy="1603300"/>
          </a:xfrm>
        </p:spPr>
        <p:txBody>
          <a:bodyPr>
            <a:normAutofit/>
          </a:bodyPr>
          <a:lstStyle/>
          <a:p>
            <a:pPr>
              <a:lnSpc>
                <a:spcPct val="90000"/>
              </a:lnSpc>
            </a:pPr>
            <a:r>
              <a:rPr lang="en-US" b="1" dirty="0">
                <a:solidFill>
                  <a:schemeClr val="accent2">
                    <a:lumMod val="50000"/>
                  </a:schemeClr>
                </a:solidFill>
                <a:latin typeface="Arial" panose="020B0604020202020204" pitchFamily="34" charset="0"/>
                <a:cs typeface="Arial" panose="020B0604020202020204" pitchFamily="34" charset="0"/>
              </a:rPr>
              <a:t>PFAS </a:t>
            </a:r>
            <a:br>
              <a:rPr lang="en-US" b="1" dirty="0">
                <a:solidFill>
                  <a:schemeClr val="accent2">
                    <a:lumMod val="50000"/>
                  </a:schemeClr>
                </a:solidFill>
                <a:latin typeface="Arial" panose="020B0604020202020204" pitchFamily="34" charset="0"/>
                <a:cs typeface="Arial" panose="020B0604020202020204" pitchFamily="34" charset="0"/>
              </a:rPr>
            </a:br>
            <a:r>
              <a:rPr lang="en-US" b="1" dirty="0">
                <a:solidFill>
                  <a:schemeClr val="accent2">
                    <a:lumMod val="50000"/>
                  </a:schemeClr>
                </a:solidFill>
                <a:latin typeface="Arial" panose="020B0604020202020204" pitchFamily="34" charset="0"/>
                <a:cs typeface="Arial" panose="020B0604020202020204" pitchFamily="34" charset="0"/>
              </a:rPr>
              <a:t>Remediation Systems</a:t>
            </a:r>
          </a:p>
        </p:txBody>
      </p:sp>
      <p:sp>
        <p:nvSpPr>
          <p:cNvPr id="3" name="Content Placeholder 2">
            <a:extLst>
              <a:ext uri="{FF2B5EF4-FFF2-40B4-BE49-F238E27FC236}">
                <a16:creationId xmlns:a16="http://schemas.microsoft.com/office/drawing/2014/main" id="{5E09B043-CF3D-AB1D-D384-E768ACF8DFA6}"/>
              </a:ext>
            </a:extLst>
          </p:cNvPr>
          <p:cNvSpPr>
            <a:spLocks noGrp="1"/>
          </p:cNvSpPr>
          <p:nvPr>
            <p:ph idx="1"/>
          </p:nvPr>
        </p:nvSpPr>
        <p:spPr>
          <a:xfrm>
            <a:off x="441807" y="2494546"/>
            <a:ext cx="9935247" cy="4283243"/>
          </a:xfrm>
        </p:spPr>
        <p:txBody>
          <a:bodyPr>
            <a:normAutofit/>
          </a:bodyPr>
          <a:lstStyle/>
          <a:p>
            <a:pPr marL="0" indent="0">
              <a:spcBef>
                <a:spcPts val="0"/>
              </a:spcBef>
              <a:buNone/>
            </a:pPr>
            <a:r>
              <a:rPr lang="en-US" sz="2000" dirty="0">
                <a:solidFill>
                  <a:schemeClr val="tx1">
                    <a:lumMod val="95000"/>
                    <a:lumOff val="5000"/>
                  </a:schemeClr>
                </a:solidFill>
                <a:latin typeface="Arial" panose="020B0604020202020204" pitchFamily="34" charset="0"/>
                <a:cs typeface="Arial" panose="020B0604020202020204" pitchFamily="34" charset="0"/>
              </a:rPr>
              <a:t>Certain technologies have been found to remove PFAS from drinking water, especially Perfluorooctanoic acid (PFOA) and Perfluorooctanesulfonic acid (PFOS). </a:t>
            </a:r>
          </a:p>
          <a:p>
            <a:pPr marL="0" indent="0">
              <a:spcBef>
                <a:spcPts val="0"/>
              </a:spcBef>
              <a:buNone/>
            </a:pPr>
            <a:endParaRPr lang="en-US" sz="10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0"/>
              </a:spcBef>
              <a:buNone/>
            </a:pPr>
            <a:r>
              <a:rPr lang="en-US" sz="2000" dirty="0">
                <a:solidFill>
                  <a:schemeClr val="tx1">
                    <a:lumMod val="95000"/>
                    <a:lumOff val="5000"/>
                  </a:schemeClr>
                </a:solidFill>
                <a:latin typeface="Arial" panose="020B0604020202020204" pitchFamily="34" charset="0"/>
                <a:cs typeface="Arial" panose="020B0604020202020204" pitchFamily="34" charset="0"/>
              </a:rPr>
              <a:t>Those technologies include:</a:t>
            </a:r>
          </a:p>
          <a:p>
            <a:pPr>
              <a:spcBef>
                <a:spcPts val="0"/>
              </a:spcBef>
            </a:pPr>
            <a:r>
              <a:rPr lang="en-US" sz="2000" b="1" dirty="0">
                <a:solidFill>
                  <a:schemeClr val="tx1">
                    <a:lumMod val="95000"/>
                    <a:lumOff val="5000"/>
                  </a:schemeClr>
                </a:solidFill>
                <a:latin typeface="Arial" panose="020B0604020202020204" pitchFamily="34" charset="0"/>
                <a:cs typeface="Arial" panose="020B0604020202020204" pitchFamily="34" charset="0"/>
              </a:rPr>
              <a:t>activated carbon adsorption</a:t>
            </a:r>
            <a:r>
              <a:rPr lang="en-US" sz="2000" dirty="0">
                <a:solidFill>
                  <a:schemeClr val="tx1">
                    <a:lumMod val="95000"/>
                    <a:lumOff val="5000"/>
                  </a:schemeClr>
                </a:solidFill>
                <a:latin typeface="Arial" panose="020B0604020202020204" pitchFamily="34" charset="0"/>
                <a:cs typeface="Arial" panose="020B0604020202020204" pitchFamily="34" charset="0"/>
              </a:rPr>
              <a:t>, </a:t>
            </a:r>
          </a:p>
          <a:p>
            <a:pPr>
              <a:spcBef>
                <a:spcPts val="0"/>
              </a:spcBef>
            </a:pPr>
            <a:r>
              <a:rPr lang="en-US" sz="2000" b="1" dirty="0">
                <a:solidFill>
                  <a:schemeClr val="tx1">
                    <a:lumMod val="95000"/>
                    <a:lumOff val="5000"/>
                  </a:schemeClr>
                </a:solidFill>
                <a:latin typeface="Arial" panose="020B0604020202020204" pitchFamily="34" charset="0"/>
                <a:cs typeface="Arial" panose="020B0604020202020204" pitchFamily="34" charset="0"/>
              </a:rPr>
              <a:t>ion exchange resins, </a:t>
            </a:r>
          </a:p>
          <a:p>
            <a:pPr>
              <a:spcBef>
                <a:spcPts val="0"/>
              </a:spcBef>
            </a:pPr>
            <a:r>
              <a:rPr lang="en-US" sz="2000" b="1" dirty="0">
                <a:solidFill>
                  <a:schemeClr val="tx1">
                    <a:lumMod val="95000"/>
                    <a:lumOff val="5000"/>
                  </a:schemeClr>
                </a:solidFill>
                <a:latin typeface="Arial" panose="020B0604020202020204" pitchFamily="34" charset="0"/>
                <a:cs typeface="Arial" panose="020B0604020202020204" pitchFamily="34" charset="0"/>
              </a:rPr>
              <a:t>and high-pressure membranes</a:t>
            </a:r>
            <a:r>
              <a:rPr lang="en-US" sz="2000" dirty="0">
                <a:solidFill>
                  <a:schemeClr val="tx1">
                    <a:lumMod val="95000"/>
                    <a:lumOff val="5000"/>
                  </a:schemeClr>
                </a:solidFill>
                <a:latin typeface="Arial" panose="020B0604020202020204" pitchFamily="34" charset="0"/>
                <a:cs typeface="Arial" panose="020B0604020202020204" pitchFamily="34" charset="0"/>
              </a:rPr>
              <a:t>, </a:t>
            </a:r>
            <a:r>
              <a:rPr lang="en-US" sz="2000" i="1" dirty="0">
                <a:solidFill>
                  <a:schemeClr val="tx1">
                    <a:lumMod val="95000"/>
                    <a:lumOff val="5000"/>
                  </a:schemeClr>
                </a:solidFill>
                <a:latin typeface="Arial" panose="020B0604020202020204" pitchFamily="34" charset="0"/>
                <a:cs typeface="Arial" panose="020B0604020202020204" pitchFamily="34" charset="0"/>
              </a:rPr>
              <a:t>such as nanofiltration or reverse osmosis</a:t>
            </a:r>
            <a:r>
              <a:rPr lang="en-US" sz="2000" dirty="0">
                <a:solidFill>
                  <a:schemeClr val="tx1">
                    <a:lumMod val="95000"/>
                    <a:lumOff val="5000"/>
                  </a:schemeClr>
                </a:solidFill>
                <a:latin typeface="Arial" panose="020B0604020202020204" pitchFamily="34" charset="0"/>
                <a:cs typeface="Arial" panose="020B0604020202020204" pitchFamily="34" charset="0"/>
              </a:rPr>
              <a:t>. </a:t>
            </a:r>
          </a:p>
          <a:p>
            <a:pPr marL="0" indent="0">
              <a:spcBef>
                <a:spcPts val="0"/>
              </a:spcBef>
              <a:buNone/>
            </a:pPr>
            <a:endParaRPr lang="en-US" sz="10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0"/>
              </a:spcBef>
              <a:buNone/>
            </a:pPr>
            <a:r>
              <a:rPr lang="en-US" sz="2000" dirty="0">
                <a:solidFill>
                  <a:schemeClr val="tx1">
                    <a:lumMod val="95000"/>
                    <a:lumOff val="5000"/>
                  </a:schemeClr>
                </a:solidFill>
                <a:latin typeface="Arial" panose="020B0604020202020204" pitchFamily="34" charset="0"/>
                <a:cs typeface="Arial" panose="020B0604020202020204" pitchFamily="34" charset="0"/>
              </a:rPr>
              <a:t>These technologies can be used in drinking water treatment facilities, in water systems in hospitals or individual buildings, or even in homes at the point-of-entry, where water enters the home, or the point-of-use, such as in a kitchen sink or a shower.</a:t>
            </a:r>
          </a:p>
          <a:p>
            <a:pPr marL="0" indent="0">
              <a:spcBef>
                <a:spcPts val="0"/>
              </a:spcBef>
              <a:buNone/>
            </a:pPr>
            <a:endParaRPr lang="en-US" sz="10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nSpc>
                <a:spcPct val="110000"/>
              </a:lnSpc>
              <a:spcBef>
                <a:spcPts val="600"/>
              </a:spcBef>
              <a:buNone/>
            </a:pPr>
            <a:r>
              <a:rPr lang="en-US" sz="2000" b="1" i="1" dirty="0">
                <a:solidFill>
                  <a:schemeClr val="accent1">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https://www.epa.gov/sciencematters/reducing-pfas-drinking-water-treatment-technologies</a:t>
            </a:r>
            <a:endParaRPr lang="en-US" sz="2000" b="1" i="1" dirty="0">
              <a:solidFill>
                <a:schemeClr val="accent1">
                  <a:lumMod val="50000"/>
                </a:schemeClr>
              </a:solidFill>
              <a:latin typeface="Arial" panose="020B0604020202020204" pitchFamily="34" charset="0"/>
              <a:cs typeface="Arial" panose="020B0604020202020204" pitchFamily="34" charset="0"/>
            </a:endParaRPr>
          </a:p>
        </p:txBody>
      </p:sp>
      <p:pic>
        <p:nvPicPr>
          <p:cNvPr id="8" name="Picture 7" descr="Diagram&#10;&#10;Description automatically generated">
            <a:extLst>
              <a:ext uri="{FF2B5EF4-FFF2-40B4-BE49-F238E27FC236}">
                <a16:creationId xmlns:a16="http://schemas.microsoft.com/office/drawing/2014/main" id="{10262CEC-D66E-5A91-A237-3955015034C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63991" y="273626"/>
            <a:ext cx="4149282" cy="2220920"/>
          </a:xfrm>
          <a:prstGeom prst="rect">
            <a:avLst/>
          </a:prstGeom>
        </p:spPr>
      </p:pic>
    </p:spTree>
    <p:extLst>
      <p:ext uri="{BB962C8B-B14F-4D97-AF65-F5344CB8AC3E}">
        <p14:creationId xmlns:p14="http://schemas.microsoft.com/office/powerpoint/2010/main" val="126573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4D2B-E761-2218-A2FF-25D23E7DC223}"/>
              </a:ext>
            </a:extLst>
          </p:cNvPr>
          <p:cNvSpPr>
            <a:spLocks noGrp="1"/>
          </p:cNvSpPr>
          <p:nvPr>
            <p:ph type="title"/>
          </p:nvPr>
        </p:nvSpPr>
        <p:spPr>
          <a:xfrm>
            <a:off x="465220" y="441157"/>
            <a:ext cx="9336505" cy="705853"/>
          </a:xfrm>
        </p:spPr>
        <p:txBody>
          <a:bodyPr>
            <a:noAutofit/>
          </a:bodyPr>
          <a:lstStyle/>
          <a:p>
            <a:r>
              <a:rPr lang="en-US"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How is PFAS linked to the military?</a:t>
            </a:r>
            <a:br>
              <a:rPr lang="en-US"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064CB9-1FC7-81D0-5880-565436CD3545}"/>
              </a:ext>
            </a:extLst>
          </p:cNvPr>
          <p:cNvSpPr>
            <a:spLocks noGrp="1"/>
          </p:cNvSpPr>
          <p:nvPr>
            <p:ph idx="1"/>
          </p:nvPr>
        </p:nvSpPr>
        <p:spPr>
          <a:xfrm>
            <a:off x="4018547" y="1147010"/>
            <a:ext cx="6160169" cy="5590674"/>
          </a:xfrm>
        </p:spPr>
        <p:txBody>
          <a:bodyPr>
            <a:noAutofit/>
          </a:bodyPr>
          <a:lstStyle/>
          <a:p>
            <a:pPr>
              <a:spcBef>
                <a:spcPts val="0"/>
              </a:spcBef>
              <a:spcAft>
                <a:spcPts val="600"/>
              </a:spcAft>
            </a:pPr>
            <a:r>
              <a:rPr lang="en-US" sz="1900" dirty="0">
                <a:latin typeface="Arial" panose="020B0604020202020204" pitchFamily="34" charset="0"/>
                <a:cs typeface="Arial" panose="020B0604020202020204" pitchFamily="34" charset="0"/>
              </a:rPr>
              <a:t>The majority of Superfund sites are military bases and installations.</a:t>
            </a:r>
          </a:p>
          <a:p>
            <a:pPr>
              <a:spcBef>
                <a:spcPts val="0"/>
              </a:spcBef>
              <a:spcAft>
                <a:spcPts val="600"/>
              </a:spcAft>
            </a:pPr>
            <a:r>
              <a:rPr lang="en-US" sz="1900" dirty="0">
                <a:latin typeface="Arial" panose="020B0604020202020204" pitchFamily="34" charset="0"/>
                <a:cs typeface="Arial" panose="020B0604020202020204" pitchFamily="34" charset="0"/>
              </a:rPr>
              <a:t>AFFF fire fighting foam is a major contributor to PFAS contamination.</a:t>
            </a:r>
          </a:p>
          <a:p>
            <a:pPr>
              <a:spcBef>
                <a:spcPts val="0"/>
              </a:spcBef>
              <a:spcAft>
                <a:spcPts val="600"/>
              </a:spcAft>
            </a:pPr>
            <a:r>
              <a:rPr lang="en-US" sz="1900" dirty="0">
                <a:latin typeface="Arial" panose="020B0604020202020204" pitchFamily="34" charset="0"/>
                <a:cs typeface="Arial" panose="020B0604020202020204" pitchFamily="34" charset="0"/>
              </a:rPr>
              <a:t>Memorandums of Understanding (MOUs), Hold Harmless Agreements, and other legal contracts are being used in communities in the US and around the world to protect the military from lawsuits. </a:t>
            </a:r>
          </a:p>
          <a:p>
            <a:pPr>
              <a:spcBef>
                <a:spcPts val="0"/>
              </a:spcBef>
              <a:spcAft>
                <a:spcPts val="600"/>
              </a:spcAft>
            </a:pPr>
            <a:r>
              <a:rPr lang="en-US" sz="1900" dirty="0">
                <a:latin typeface="Arial" panose="020B0604020202020204" pitchFamily="34" charset="0"/>
                <a:cs typeface="Arial" panose="020B0604020202020204" pitchFamily="34" charset="0"/>
              </a:rPr>
              <a:t>The military won’t commit to state and country cleanup standards.</a:t>
            </a:r>
          </a:p>
          <a:p>
            <a:pPr>
              <a:spcBef>
                <a:spcPts val="0"/>
              </a:spcBef>
              <a:spcAft>
                <a:spcPts val="600"/>
              </a:spcAft>
            </a:pPr>
            <a:r>
              <a:rPr lang="en-US" sz="1900" dirty="0">
                <a:latin typeface="Arial" panose="020B0604020202020204" pitchFamily="34" charset="0"/>
                <a:cs typeface="Arial" panose="020B0604020202020204" pitchFamily="34" charset="0"/>
              </a:rPr>
              <a:t>The military is slow to acknowledge its culpability, evasive, and exceedingly slow at clean up.</a:t>
            </a:r>
          </a:p>
          <a:p>
            <a:pPr>
              <a:spcBef>
                <a:spcPts val="0"/>
              </a:spcBef>
              <a:spcAft>
                <a:spcPts val="600"/>
              </a:spcAft>
            </a:pPr>
            <a:r>
              <a:rPr lang="en-US" sz="1900" dirty="0">
                <a:latin typeface="Arial" panose="020B0604020202020204" pitchFamily="34" charset="0"/>
                <a:cs typeface="Arial" panose="020B0604020202020204" pitchFamily="34" charset="0"/>
              </a:rPr>
              <a:t>The estimated cost to remediate and clean up PFAS contamination is 31 billion. The US military is requesting less for clean up than it did in the past. </a:t>
            </a:r>
          </a:p>
          <a:p>
            <a:pPr>
              <a:spcBef>
                <a:spcPts val="0"/>
              </a:spcBef>
              <a:spcAft>
                <a:spcPts val="600"/>
              </a:spcAft>
            </a:pPr>
            <a:r>
              <a:rPr lang="en-US" sz="1900" dirty="0">
                <a:latin typeface="Arial" panose="020B0604020202020204" pitchFamily="34" charset="0"/>
                <a:cs typeface="Arial" panose="020B0604020202020204" pitchFamily="34" charset="0"/>
              </a:rPr>
              <a:t>Who is responsible for clean up in war zones and in other countries?</a:t>
            </a:r>
          </a:p>
        </p:txBody>
      </p:sp>
      <p:pic>
        <p:nvPicPr>
          <p:cNvPr id="5" name="Picture 4" descr="Firefighters spraying water on a fire&#10;&#10;Description automatically generated">
            <a:extLst>
              <a:ext uri="{FF2B5EF4-FFF2-40B4-BE49-F238E27FC236}">
                <a16:creationId xmlns:a16="http://schemas.microsoft.com/office/drawing/2014/main" id="{440393ED-CB1D-C60A-070B-9CBE6A53F073}"/>
              </a:ext>
            </a:extLst>
          </p:cNvPr>
          <p:cNvPicPr>
            <a:picLocks noChangeAspect="1"/>
          </p:cNvPicPr>
          <p:nvPr/>
        </p:nvPicPr>
        <p:blipFill rotWithShape="1">
          <a:blip r:embed="rId2">
            <a:extLst>
              <a:ext uri="{28A0092B-C50C-407E-A947-70E740481C1C}">
                <a14:useLocalDpi xmlns:a14="http://schemas.microsoft.com/office/drawing/2010/main" val="0"/>
              </a:ext>
            </a:extLst>
          </a:blip>
          <a:srcRect l="16146" r="31469" b="3041"/>
          <a:stretch/>
        </p:blipFill>
        <p:spPr>
          <a:xfrm>
            <a:off x="465220" y="1211180"/>
            <a:ext cx="3392907" cy="5205663"/>
          </a:xfrm>
          <a:prstGeom prst="rect">
            <a:avLst/>
          </a:prstGeom>
        </p:spPr>
      </p:pic>
    </p:spTree>
    <p:extLst>
      <p:ext uri="{BB962C8B-B14F-4D97-AF65-F5344CB8AC3E}">
        <p14:creationId xmlns:p14="http://schemas.microsoft.com/office/powerpoint/2010/main" val="159558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A1F3-8CA4-A2CB-AC1A-ACC7E2A4FFF4}"/>
              </a:ext>
            </a:extLst>
          </p:cNvPr>
          <p:cNvSpPr>
            <a:spLocks noGrp="1"/>
          </p:cNvSpPr>
          <p:nvPr>
            <p:ph type="title"/>
          </p:nvPr>
        </p:nvSpPr>
        <p:spPr>
          <a:xfrm>
            <a:off x="677334" y="168443"/>
            <a:ext cx="8596668" cy="609600"/>
          </a:xfrm>
        </p:spPr>
        <p:txBody>
          <a:bodyPr>
            <a:normAutofit fontScale="90000"/>
          </a:bodyPr>
          <a:lstStyle/>
          <a:p>
            <a:r>
              <a:rPr lang="en-US" b="1" dirty="0">
                <a:solidFill>
                  <a:schemeClr val="accent1">
                    <a:lumMod val="50000"/>
                  </a:schemeClr>
                </a:solidFill>
                <a:latin typeface="Arial" panose="020B0604020202020204" pitchFamily="34" charset="0"/>
                <a:cs typeface="Arial" panose="020B0604020202020204" pitchFamily="34" charset="0"/>
              </a:rPr>
              <a:t>USA Massive Military Empire</a:t>
            </a:r>
          </a:p>
        </p:txBody>
      </p:sp>
      <p:pic>
        <p:nvPicPr>
          <p:cNvPr id="6" name="Picture 5">
            <a:extLst>
              <a:ext uri="{FF2B5EF4-FFF2-40B4-BE49-F238E27FC236}">
                <a16:creationId xmlns:a16="http://schemas.microsoft.com/office/drawing/2014/main" id="{8E3D4696-B405-1ED7-8D87-3543D0F83910}"/>
              </a:ext>
            </a:extLst>
          </p:cNvPr>
          <p:cNvPicPr>
            <a:picLocks noChangeAspect="1"/>
          </p:cNvPicPr>
          <p:nvPr/>
        </p:nvPicPr>
        <p:blipFill rotWithShape="1">
          <a:blip r:embed="rId2"/>
          <a:srcRect l="21698" t="39119" r="22677" b="2139"/>
          <a:stretch/>
        </p:blipFill>
        <p:spPr>
          <a:xfrm>
            <a:off x="677334" y="681788"/>
            <a:ext cx="7808940" cy="4638679"/>
          </a:xfrm>
          <a:prstGeom prst="rect">
            <a:avLst/>
          </a:prstGeom>
        </p:spPr>
      </p:pic>
      <p:sp>
        <p:nvSpPr>
          <p:cNvPr id="7" name="TextBox 6">
            <a:extLst>
              <a:ext uri="{FF2B5EF4-FFF2-40B4-BE49-F238E27FC236}">
                <a16:creationId xmlns:a16="http://schemas.microsoft.com/office/drawing/2014/main" id="{5E52324D-791A-1A39-AC4D-6FF1A48C5344}"/>
              </a:ext>
            </a:extLst>
          </p:cNvPr>
          <p:cNvSpPr txBox="1"/>
          <p:nvPr/>
        </p:nvSpPr>
        <p:spPr>
          <a:xfrm>
            <a:off x="677334" y="5304562"/>
            <a:ext cx="9461277" cy="1384995"/>
          </a:xfrm>
          <a:prstGeom prst="rect">
            <a:avLst/>
          </a:prstGeom>
          <a:noFill/>
        </p:spPr>
        <p:txBody>
          <a:bodyPr wrap="square" rtlCol="0">
            <a:spAutoFit/>
          </a:bodyPr>
          <a:lstStyle/>
          <a:p>
            <a:r>
              <a:rPr lang="en-US" sz="1400" i="1" dirty="0">
                <a:solidFill>
                  <a:schemeClr val="accent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https://worldbeyondwar.org/no-bases/?link_id=2&amp;can_id=faa70dcaed644ab05d112e5a85502140&amp;source=email-a-letter-from-the-chair-of-the-no-bases-campaign&amp;email_referrer=email_1993484&amp;email_subject=a-letter-from-the-chair-of-the-no-bases-campaign</a:t>
            </a:r>
            <a:endParaRPr lang="en-US" sz="1400" i="1" dirty="0">
              <a:solidFill>
                <a:schemeClr val="accent2">
                  <a:lumMod val="50000"/>
                </a:schemeClr>
              </a:solidFill>
              <a:latin typeface="Arial" panose="020B0604020202020204" pitchFamily="34" charset="0"/>
              <a:cs typeface="Arial" panose="020B0604020202020204" pitchFamily="34" charset="0"/>
            </a:endParaRPr>
          </a:p>
          <a:p>
            <a:endParaRPr lang="en-US" sz="1400" i="1" dirty="0">
              <a:solidFill>
                <a:schemeClr val="accent1">
                  <a:lumMod val="50000"/>
                </a:schemeClr>
              </a:solidFill>
              <a:latin typeface="Arial" panose="020B0604020202020204" pitchFamily="34" charset="0"/>
              <a:cs typeface="Arial" panose="020B0604020202020204" pitchFamily="34" charset="0"/>
            </a:endParaRPr>
          </a:p>
          <a:p>
            <a:r>
              <a:rPr lang="en-US" sz="1400" b="1" dirty="0">
                <a:solidFill>
                  <a:schemeClr val="accent4"/>
                </a:solidFill>
                <a:latin typeface="Arial" panose="020B0604020202020204" pitchFamily="34" charset="0"/>
                <a:cs typeface="Arial" panose="020B0604020202020204" pitchFamily="34" charset="0"/>
              </a:rPr>
              <a:t>LIST OF COUNTRIES WITH OVERSEAS MILITARY BASES: </a:t>
            </a:r>
            <a:r>
              <a:rPr lang="en-US" sz="1400" i="1" dirty="0">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https://en.wikipedia.org/wiki/List_of_countries_with_overseas_military_bases</a:t>
            </a:r>
            <a:endParaRPr lang="en-US" sz="1400"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13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973AF-A106-F24E-4D75-2A2B4952B6E5}"/>
              </a:ext>
            </a:extLst>
          </p:cNvPr>
          <p:cNvSpPr>
            <a:spLocks noGrp="1"/>
          </p:cNvSpPr>
          <p:nvPr>
            <p:ph type="title"/>
          </p:nvPr>
        </p:nvSpPr>
        <p:spPr>
          <a:xfrm>
            <a:off x="409074" y="409074"/>
            <a:ext cx="9208167" cy="737937"/>
          </a:xfrm>
        </p:spPr>
        <p:txBody>
          <a:bodyPr>
            <a:noAutofit/>
          </a:bodyPr>
          <a:lstStyle/>
          <a:p>
            <a:r>
              <a:rPr lang="en-US"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The VT PFAS/Military Poisons Coalition</a:t>
            </a:r>
            <a:br>
              <a:rPr lang="en-US" sz="3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sz="32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0A7AABD-E826-0730-5EB9-2B804C0A23AD}"/>
              </a:ext>
            </a:extLst>
          </p:cNvPr>
          <p:cNvSpPr>
            <a:spLocks noGrp="1"/>
          </p:cNvSpPr>
          <p:nvPr>
            <p:ph idx="1"/>
          </p:nvPr>
        </p:nvSpPr>
        <p:spPr>
          <a:xfrm>
            <a:off x="409074" y="1147011"/>
            <a:ext cx="5069305" cy="5301915"/>
          </a:xfrm>
        </p:spPr>
        <p:txBody>
          <a:bodyPr>
            <a:noAutofit/>
          </a:bodyPr>
          <a:lstStyle/>
          <a:p>
            <a:pPr marL="0" indent="0">
              <a:spcBef>
                <a:spcPts val="0"/>
              </a:spcBef>
              <a:buNone/>
            </a:pPr>
            <a:r>
              <a:rPr lang="en-US" sz="2000" b="1" i="1" dirty="0">
                <a:solidFill>
                  <a:schemeClr val="accent2">
                    <a:lumMod val="75000"/>
                  </a:schemeClr>
                </a:solidFill>
                <a:latin typeface="Arial" panose="020B0604020202020204" pitchFamily="34" charset="0"/>
                <a:cs typeface="Arial" panose="020B0604020202020204" pitchFamily="34" charset="0"/>
              </a:rPr>
              <a:t>Successes </a:t>
            </a:r>
            <a:r>
              <a:rPr lang="en-US" sz="2000" b="1" i="1" dirty="0">
                <a:latin typeface="Arial" panose="020B0604020202020204" pitchFamily="34" charset="0"/>
                <a:cs typeface="Arial" panose="020B0604020202020204" pitchFamily="34" charset="0"/>
              </a:rPr>
              <a:t> </a:t>
            </a:r>
          </a:p>
          <a:p>
            <a:pPr lvl="1">
              <a:spcBef>
                <a:spcPts val="0"/>
              </a:spcBef>
            </a:pPr>
            <a:r>
              <a:rPr lang="en-US" sz="1800" dirty="0">
                <a:latin typeface="Arial" panose="020B0604020202020204" pitchFamily="34" charset="0"/>
                <a:cs typeface="Arial" panose="020B0604020202020204" pitchFamily="34" charset="0"/>
              </a:rPr>
              <a:t>Education</a:t>
            </a:r>
          </a:p>
          <a:p>
            <a:pPr lvl="2">
              <a:spcBef>
                <a:spcPts val="0"/>
              </a:spcBef>
              <a:buFont typeface="Wingdings" panose="05000000000000000000" pitchFamily="2" charset="2"/>
              <a:buChar char="§"/>
            </a:pPr>
            <a:r>
              <a:rPr lang="en-US" sz="1800" dirty="0">
                <a:latin typeface="Arial" panose="020B0604020202020204" pitchFamily="34" charset="0"/>
                <a:cs typeface="Arial" panose="020B0604020202020204" pitchFamily="34" charset="0"/>
              </a:rPr>
              <a:t>Public: information sheets, film festivals, farmers’ markets, etc.</a:t>
            </a:r>
          </a:p>
          <a:p>
            <a:pPr lvl="2">
              <a:spcBef>
                <a:spcPts val="0"/>
              </a:spcBef>
              <a:buFont typeface="Wingdings" panose="05000000000000000000" pitchFamily="2" charset="2"/>
              <a:buChar char="§"/>
            </a:pPr>
            <a:r>
              <a:rPr lang="en-US" sz="1800" dirty="0">
                <a:latin typeface="Arial" panose="020B0604020202020204" pitchFamily="34" charset="0"/>
                <a:cs typeface="Arial" panose="020B0604020202020204" pitchFamily="34" charset="0"/>
              </a:rPr>
              <a:t>Media:  letters to the editor, radio shows, Facebook, website, community papers, etc.</a:t>
            </a:r>
          </a:p>
          <a:p>
            <a:pPr lvl="2">
              <a:spcBef>
                <a:spcPts val="0"/>
              </a:spcBef>
              <a:buFont typeface="Wingdings" panose="05000000000000000000" pitchFamily="2" charset="2"/>
              <a:buChar char="§"/>
            </a:pPr>
            <a:r>
              <a:rPr lang="en-US" sz="1800" dirty="0">
                <a:latin typeface="Arial" panose="020B0604020202020204" pitchFamily="34" charset="0"/>
                <a:cs typeface="Arial" panose="020B0604020202020204" pitchFamily="34" charset="0"/>
              </a:rPr>
              <a:t>Lawmakers: surveys, letters, meetings, testimony</a:t>
            </a:r>
          </a:p>
          <a:p>
            <a:pPr lvl="1">
              <a:spcBef>
                <a:spcPts val="0"/>
              </a:spcBef>
            </a:pPr>
            <a:r>
              <a:rPr lang="en-US" sz="1800" dirty="0">
                <a:latin typeface="Arial" panose="020B0604020202020204" pitchFamily="34" charset="0"/>
                <a:cs typeface="Arial" panose="020B0604020202020204" pitchFamily="34" charset="0"/>
              </a:rPr>
              <a:t>Coalition building: landfill groups, pesticide groups, water groups, fishing groups, farming groups, peace groups, etc.</a:t>
            </a:r>
          </a:p>
          <a:p>
            <a:pPr marL="457200" lvl="1" indent="0">
              <a:spcBef>
                <a:spcPts val="0"/>
              </a:spcBef>
              <a:buNone/>
            </a:pPr>
            <a:endParaRPr lang="en-US" sz="1800" dirty="0">
              <a:latin typeface="Arial" panose="020B0604020202020204" pitchFamily="34" charset="0"/>
              <a:cs typeface="Arial" panose="020B0604020202020204" pitchFamily="34" charset="0"/>
            </a:endParaRPr>
          </a:p>
          <a:p>
            <a:pPr marL="0" indent="0">
              <a:spcBef>
                <a:spcPts val="0"/>
              </a:spcBef>
              <a:buNone/>
            </a:pPr>
            <a:r>
              <a:rPr lang="en-US" sz="2000" b="1" i="1" dirty="0">
                <a:solidFill>
                  <a:schemeClr val="accent2">
                    <a:lumMod val="75000"/>
                  </a:schemeClr>
                </a:solidFill>
                <a:latin typeface="Arial" panose="020B0604020202020204" pitchFamily="34" charset="0"/>
                <a:cs typeface="Arial" panose="020B0604020202020204" pitchFamily="34" charset="0"/>
              </a:rPr>
              <a:t>Challenges</a:t>
            </a:r>
          </a:p>
          <a:p>
            <a:pPr lvl="1">
              <a:spcBef>
                <a:spcPts val="0"/>
              </a:spcBef>
            </a:pPr>
            <a:r>
              <a:rPr lang="en-US" sz="1800" dirty="0">
                <a:latin typeface="Arial" panose="020B0604020202020204" pitchFamily="34" charset="0"/>
                <a:cs typeface="Arial" panose="020B0604020202020204" pitchFamily="34" charset="0"/>
              </a:rPr>
              <a:t>Sustaining interest over time</a:t>
            </a:r>
          </a:p>
          <a:p>
            <a:pPr lvl="1">
              <a:spcBef>
                <a:spcPts val="0"/>
              </a:spcBef>
            </a:pPr>
            <a:r>
              <a:rPr lang="en-US" sz="1800" dirty="0">
                <a:latin typeface="Arial" panose="020B0604020202020204" pitchFamily="34" charset="0"/>
                <a:cs typeface="Arial" panose="020B0604020202020204" pitchFamily="34" charset="0"/>
              </a:rPr>
              <a:t>Passing legislation </a:t>
            </a:r>
          </a:p>
          <a:p>
            <a:pPr lvl="1">
              <a:spcBef>
                <a:spcPts val="0"/>
              </a:spcBef>
            </a:pPr>
            <a:r>
              <a:rPr lang="en-US" sz="1800" dirty="0">
                <a:latin typeface="Arial" panose="020B0604020202020204" pitchFamily="34" charset="0"/>
                <a:cs typeface="Arial" panose="020B0604020202020204" pitchFamily="34" charset="0"/>
              </a:rPr>
              <a:t>Funding for staff</a:t>
            </a:r>
          </a:p>
          <a:p>
            <a:pPr lvl="1">
              <a:spcBef>
                <a:spcPts val="0"/>
              </a:spcBef>
            </a:pPr>
            <a:endParaRPr lang="en-US" sz="1800" dirty="0">
              <a:latin typeface="Arial" panose="020B0604020202020204" pitchFamily="34" charset="0"/>
              <a:cs typeface="Arial" panose="020B0604020202020204" pitchFamily="34" charset="0"/>
            </a:endParaRPr>
          </a:p>
          <a:p>
            <a:pPr lvl="1">
              <a:spcBef>
                <a:spcPts val="0"/>
              </a:spcBef>
            </a:pPr>
            <a:endParaRPr lang="en-US" sz="1800" dirty="0">
              <a:latin typeface="Arial" panose="020B0604020202020204" pitchFamily="34" charset="0"/>
              <a:cs typeface="Arial" panose="020B0604020202020204" pitchFamily="34" charset="0"/>
            </a:endParaRPr>
          </a:p>
        </p:txBody>
      </p:sp>
      <p:pic>
        <p:nvPicPr>
          <p:cNvPr id="5" name="Picture 4" descr="A group of people holding signs&#10;&#10;Description automatically generated">
            <a:extLst>
              <a:ext uri="{FF2B5EF4-FFF2-40B4-BE49-F238E27FC236}">
                <a16:creationId xmlns:a16="http://schemas.microsoft.com/office/drawing/2014/main" id="{4BD64F84-DC9F-A03A-7A38-E4BA278AA6D4}"/>
              </a:ext>
            </a:extLst>
          </p:cNvPr>
          <p:cNvPicPr>
            <a:picLocks noChangeAspect="1"/>
          </p:cNvPicPr>
          <p:nvPr/>
        </p:nvPicPr>
        <p:blipFill rotWithShape="1">
          <a:blip r:embed="rId2">
            <a:extLst>
              <a:ext uri="{28A0092B-C50C-407E-A947-70E740481C1C}">
                <a14:useLocalDpi xmlns:a14="http://schemas.microsoft.com/office/drawing/2010/main" val="0"/>
              </a:ext>
            </a:extLst>
          </a:blip>
          <a:srcRect l="4813" t="4795" r="3370"/>
          <a:stretch/>
        </p:blipFill>
        <p:spPr>
          <a:xfrm>
            <a:off x="5626323" y="1238755"/>
            <a:ext cx="4487653" cy="4909877"/>
          </a:xfrm>
          <a:prstGeom prst="rect">
            <a:avLst/>
          </a:prstGeom>
        </p:spPr>
      </p:pic>
    </p:spTree>
    <p:extLst>
      <p:ext uri="{BB962C8B-B14F-4D97-AF65-F5344CB8AC3E}">
        <p14:creationId xmlns:p14="http://schemas.microsoft.com/office/powerpoint/2010/main" val="409547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street sign&#10;&#10;Description automatically generated with medium confidence">
            <a:extLst>
              <a:ext uri="{FF2B5EF4-FFF2-40B4-BE49-F238E27FC236}">
                <a16:creationId xmlns:a16="http://schemas.microsoft.com/office/drawing/2014/main" id="{0DCC3E68-D23F-5DF3-3008-AB371321CD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18441" y="141776"/>
            <a:ext cx="3646558" cy="2431038"/>
          </a:xfrm>
          <a:prstGeom prst="rect">
            <a:avLst/>
          </a:prstGeom>
        </p:spPr>
      </p:pic>
      <p:sp>
        <p:nvSpPr>
          <p:cNvPr id="2" name="Title 1">
            <a:extLst>
              <a:ext uri="{FF2B5EF4-FFF2-40B4-BE49-F238E27FC236}">
                <a16:creationId xmlns:a16="http://schemas.microsoft.com/office/drawing/2014/main" id="{9D3E7655-4122-8EF9-6D16-638DBE4374DE}"/>
              </a:ext>
            </a:extLst>
          </p:cNvPr>
          <p:cNvSpPr>
            <a:spLocks noGrp="1"/>
          </p:cNvSpPr>
          <p:nvPr>
            <p:ph type="title"/>
          </p:nvPr>
        </p:nvSpPr>
        <p:spPr>
          <a:xfrm>
            <a:off x="318051" y="623470"/>
            <a:ext cx="9014791" cy="688863"/>
          </a:xfrm>
        </p:spPr>
        <p:txBody>
          <a:bodyPr>
            <a:no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How can I reduce my PFAS risk?</a:t>
            </a:r>
          </a:p>
        </p:txBody>
      </p:sp>
      <p:sp>
        <p:nvSpPr>
          <p:cNvPr id="3" name="Content Placeholder 2">
            <a:extLst>
              <a:ext uri="{FF2B5EF4-FFF2-40B4-BE49-F238E27FC236}">
                <a16:creationId xmlns:a16="http://schemas.microsoft.com/office/drawing/2014/main" id="{DCA4A9E0-3554-134A-AEA7-68ECE43E7970}"/>
              </a:ext>
            </a:extLst>
          </p:cNvPr>
          <p:cNvSpPr>
            <a:spLocks noGrp="1"/>
          </p:cNvSpPr>
          <p:nvPr>
            <p:ph idx="1"/>
          </p:nvPr>
        </p:nvSpPr>
        <p:spPr>
          <a:xfrm>
            <a:off x="318051" y="1439333"/>
            <a:ext cx="9850416" cy="5240673"/>
          </a:xfrm>
        </p:spPr>
        <p:txBody>
          <a:bodyPr>
            <a:noAutofit/>
          </a:bodyPr>
          <a:lstStyle/>
          <a:p>
            <a:pPr marL="285750" indent="-285750">
              <a:spcBef>
                <a:spcPts val="0"/>
              </a:spcBef>
              <a:buClr>
                <a:schemeClr val="accent1">
                  <a:lumMod val="75000"/>
                </a:schemeClr>
              </a:buClr>
              <a:buFont typeface="Wingdings" panose="05000000000000000000" pitchFamily="2" charset="2"/>
              <a:buChar char="q"/>
            </a:pP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Avoid water, grease and stain-resistant products</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water-proof clothing, </a:t>
            </a:r>
          </a:p>
          <a:p>
            <a:pPr marL="0" indent="0">
              <a:spcBef>
                <a:spcPts val="0"/>
              </a:spcBef>
              <a:buClr>
                <a:schemeClr val="accent1">
                  <a:lumMod val="75000"/>
                </a:schemeClr>
              </a:buClr>
              <a:buNone/>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stain-resistant carpet, and grease-proof food packaging.</a:t>
            </a:r>
          </a:p>
          <a:p>
            <a:pPr marL="285750" indent="-285750">
              <a:spcBef>
                <a:spcPts val="0"/>
              </a:spcBef>
              <a:buClr>
                <a:schemeClr val="accent1">
                  <a:lumMod val="75000"/>
                </a:schemeClr>
              </a:buClr>
              <a:buFont typeface="Wingdings" panose="05000000000000000000" pitchFamily="2" charset="2"/>
              <a:buChar char="q"/>
            </a:pP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Replace non-stick cookware with safer alternatives</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such as cast iron </a:t>
            </a:r>
          </a:p>
          <a:p>
            <a:pPr marL="0" indent="0">
              <a:spcBef>
                <a:spcPts val="0"/>
              </a:spcBef>
              <a:buClr>
                <a:schemeClr val="accent1">
                  <a:lumMod val="75000"/>
                </a:schemeClr>
              </a:buClr>
              <a:buNone/>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stainless steel.</a:t>
            </a:r>
          </a:p>
          <a:p>
            <a:pPr marL="285750" indent="-285750">
              <a:spcBef>
                <a:spcPts val="0"/>
              </a:spcBef>
              <a:buClr>
                <a:schemeClr val="accent1">
                  <a:lumMod val="75000"/>
                </a:schemeClr>
              </a:buClr>
              <a:buFont typeface="Wingdings" panose="05000000000000000000" pitchFamily="2" charset="2"/>
              <a:buChar char="q"/>
            </a:pP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Ask your government or water provider to test for PFAS.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If they have </a:t>
            </a:r>
          </a:p>
          <a:p>
            <a:pPr marL="0" indent="0">
              <a:spcBef>
                <a:spcPts val="0"/>
              </a:spcBef>
              <a:buClr>
                <a:schemeClr val="accent1">
                  <a:lumMod val="75000"/>
                </a:schemeClr>
              </a:buClr>
              <a:buNone/>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been found, demand installation of treatments that remove them, or provision of alternative    </a:t>
            </a:r>
          </a:p>
          <a:p>
            <a:pPr marL="0" indent="0">
              <a:spcBef>
                <a:spcPts val="0"/>
              </a:spcBef>
              <a:buClr>
                <a:schemeClr val="accent1">
                  <a:lumMod val="75000"/>
                </a:schemeClr>
              </a:buClr>
              <a:buNone/>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water sources.</a:t>
            </a:r>
          </a:p>
          <a:p>
            <a:pPr marL="285750" indent="-285750">
              <a:spcBef>
                <a:spcPts val="0"/>
              </a:spcBef>
              <a:buClr>
                <a:schemeClr val="accent1">
                  <a:lumMod val="75000"/>
                </a:schemeClr>
              </a:buClr>
              <a:buFont typeface="Wingdings" panose="05000000000000000000" pitchFamily="2" charset="2"/>
              <a:buChar char="q"/>
            </a:pP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Buy PFAS-free products: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furniture, fabric covers, carpet, clothing, and food packaging.  Use these websites to hel</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p you.</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lvl="1">
              <a:spcBef>
                <a:spcPts val="0"/>
              </a:spcBef>
              <a:buClr>
                <a:schemeClr val="accent1">
                  <a:lumMod val="75000"/>
                </a:schemeClr>
              </a:buClr>
              <a:buSzPct val="100000"/>
              <a:buFont typeface="Wingdings" panose="05000000000000000000" pitchFamily="2" charset="2"/>
              <a:buChar char="ü"/>
            </a:pPr>
            <a:r>
              <a:rPr lang="en-US" sz="1800" b="1" dirty="0">
                <a:effectLst/>
                <a:latin typeface="Arial" panose="020B0604020202020204" pitchFamily="34" charset="0"/>
                <a:ea typeface="Calibri" panose="020F0502020204030204" pitchFamily="34" charset="0"/>
                <a:cs typeface="Arial" panose="020B0604020202020204" pitchFamily="34" charset="0"/>
              </a:rPr>
              <a:t>PFAS Central:</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https://pfascentral.org/pfas-free-products/</a:t>
            </a:r>
            <a:endParaRPr lang="en-US" sz="18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lvl="1">
              <a:spcBef>
                <a:spcPts val="0"/>
              </a:spcBef>
              <a:buClr>
                <a:schemeClr val="accent1">
                  <a:lumMod val="75000"/>
                </a:schemeClr>
              </a:buClr>
              <a:buSzPct val="100000"/>
              <a:buFont typeface="Wingdings" panose="05000000000000000000" pitchFamily="2" charset="2"/>
              <a:buChar char="ü"/>
            </a:pPr>
            <a:r>
              <a:rPr lang="en-US" sz="1800" b="1" dirty="0">
                <a:effectLst/>
                <a:latin typeface="Arial" panose="020B0604020202020204" pitchFamily="34" charset="0"/>
                <a:ea typeface="Calibri" panose="020F0502020204030204" pitchFamily="34" charset="0"/>
                <a:cs typeface="Arial" panose="020B0604020202020204" pitchFamily="34" charset="0"/>
              </a:rPr>
              <a:t>EWG: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https://www.ewg.org/withoutintentionallyaddedpfaspfc</a:t>
            </a:r>
            <a:r>
              <a:rPr lang="en-US" sz="1800" b="1" u="none" strike="noStrike"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80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and also EWG’s guides for cleaning supplies, etc.</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1">
              <a:spcBef>
                <a:spcPts val="0"/>
              </a:spcBef>
              <a:buClr>
                <a:schemeClr val="accent1">
                  <a:lumMod val="75000"/>
                </a:schemeClr>
              </a:buClr>
              <a:buSzPct val="100000"/>
              <a:buFont typeface="Wingdings" panose="05000000000000000000" pitchFamily="2" charset="2"/>
              <a:buChar char="ü"/>
            </a:pPr>
            <a:r>
              <a:rPr lang="en-US" sz="1800" b="1" dirty="0">
                <a:effectLst/>
                <a:latin typeface="Arial" panose="020B0604020202020204" pitchFamily="34" charset="0"/>
                <a:ea typeface="Calibri" panose="020F0502020204030204" pitchFamily="34" charset="0"/>
                <a:cs typeface="Arial" panose="020B0604020202020204" pitchFamily="34" charset="0"/>
              </a:rPr>
              <a:t>Silent Spring smartphone app:</a:t>
            </a:r>
            <a:r>
              <a:rPr lang="en-US" sz="1800"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US" sz="1800" b="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https://silentspring.org/detox-me-app-tips-healthier-living</a:t>
            </a:r>
            <a:endParaRPr lang="en-US" sz="18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lvl="1">
              <a:spcBef>
                <a:spcPts val="0"/>
              </a:spcBef>
              <a:buClr>
                <a:schemeClr val="accent1">
                  <a:lumMod val="75000"/>
                </a:schemeClr>
              </a:buClr>
              <a:buSzPct val="100000"/>
              <a:buFont typeface="Wingdings" panose="05000000000000000000" pitchFamily="2" charset="2"/>
              <a:buChar char="ü"/>
            </a:pPr>
            <a:r>
              <a:rPr lang="en-US" sz="1800" b="1" dirty="0">
                <a:effectLst/>
                <a:latin typeface="Arial" panose="020B0604020202020204" pitchFamily="34" charset="0"/>
                <a:ea typeface="Calibri" panose="020F0502020204030204" pitchFamily="34" charset="0"/>
                <a:cs typeface="Arial" panose="020B0604020202020204" pitchFamily="34" charset="0"/>
              </a:rPr>
              <a:t>Green Screen: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b="1" i="1" u="sng"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https://www.greenscreenchemicals.org/certified/products</a:t>
            </a:r>
            <a:r>
              <a:rPr lang="en-US" sz="1800" b="1"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endParaRPr lang="en-US" sz="1800" b="1" i="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spcBef>
                <a:spcPts val="0"/>
              </a:spcBef>
              <a:buClr>
                <a:schemeClr val="accent1">
                  <a:lumMod val="75000"/>
                </a:schemeClr>
              </a:buClr>
              <a:buSzPct val="100000"/>
              <a:buFont typeface="Wingdings" panose="05000000000000000000" pitchFamily="2" charset="2"/>
              <a:buChar char="q"/>
            </a:pPr>
            <a:endParaRPr lang="en-US" b="1" i="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US" b="1" dirty="0">
                <a:effectLst/>
                <a:latin typeface="Arial" panose="020B0604020202020204" pitchFamily="34" charset="0"/>
                <a:ea typeface="Times New Roman" panose="02020603050405020304" pitchFamily="18" charset="0"/>
                <a:cs typeface="Arial" panose="020B0604020202020204" pitchFamily="34" charset="0"/>
              </a:rPr>
              <a:t>Guidance on limiting PFAS exposure from the PFAS Exchange: </a:t>
            </a:r>
            <a:r>
              <a:rPr lang="en-US"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https://pfas-exchange.org/resources/how-to-</a:t>
            </a:r>
            <a:r>
              <a:rPr lang="en-US" b="1" u="sng"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reduce-your-exposure-to-pfas/</a:t>
            </a:r>
            <a:r>
              <a:rPr lang="en-US"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0"/>
              </a:spcBef>
              <a:buFont typeface="Wingdings" panose="05000000000000000000" pitchFamily="2" charset="2"/>
              <a:buChar char="q"/>
            </a:pPr>
            <a:endParaRPr lang="en-US" b="1"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1600"/>
              </a:lnSpc>
              <a:spcBef>
                <a:spcPts val="0"/>
              </a:spcBef>
              <a:spcAft>
                <a:spcPts val="0"/>
              </a:spcAft>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ADD9F09-A9EB-7026-F336-5B4E99C1F533}"/>
              </a:ext>
            </a:extLst>
          </p:cNvPr>
          <p:cNvSpPr txBox="1"/>
          <p:nvPr/>
        </p:nvSpPr>
        <p:spPr>
          <a:xfrm>
            <a:off x="7603434" y="7007242"/>
            <a:ext cx="3636065" cy="230832"/>
          </a:xfrm>
          <a:prstGeom prst="rect">
            <a:avLst/>
          </a:prstGeom>
          <a:noFill/>
        </p:spPr>
        <p:txBody>
          <a:bodyPr wrap="square" rtlCol="0">
            <a:spAutoFit/>
          </a:bodyPr>
          <a:lstStyle/>
          <a:p>
            <a:r>
              <a:rPr lang="en-US" sz="900" dirty="0">
                <a:hlinkClick r:id="rId3" tooltip="https://www.picserver.org/highway-signs2/r/risk-management.html"/>
              </a:rPr>
              <a:t>This Photo</a:t>
            </a:r>
            <a:r>
              <a:rPr lang="en-US" sz="900" dirty="0"/>
              <a:t> by Unknown Author is licensed under </a:t>
            </a:r>
            <a:r>
              <a:rPr lang="en-US" sz="900" dirty="0">
                <a:hlinkClick r:id="rId9" tooltip="https://creativecommons.org/licenses/by-sa/3.0/"/>
              </a:rPr>
              <a:t>CC BY-SA</a:t>
            </a:r>
            <a:endParaRPr lang="en-US" sz="900" dirty="0"/>
          </a:p>
        </p:txBody>
      </p:sp>
    </p:spTree>
    <p:extLst>
      <p:ext uri="{BB962C8B-B14F-4D97-AF65-F5344CB8AC3E}">
        <p14:creationId xmlns:p14="http://schemas.microsoft.com/office/powerpoint/2010/main" val="176839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7C31-E118-F12C-7668-D1F90D3CC712}"/>
              </a:ext>
            </a:extLst>
          </p:cNvPr>
          <p:cNvSpPr>
            <a:spLocks noGrp="1"/>
          </p:cNvSpPr>
          <p:nvPr>
            <p:ph type="title"/>
          </p:nvPr>
        </p:nvSpPr>
        <p:spPr>
          <a:xfrm>
            <a:off x="497888" y="609600"/>
            <a:ext cx="8776114" cy="729916"/>
          </a:xfrm>
        </p:spPr>
        <p:txBody>
          <a:bodyPr anchor="t">
            <a:normAutofit fontScale="90000"/>
          </a:bodyPr>
          <a:lstStyle/>
          <a:p>
            <a:pPr marL="0" marR="0" indent="0">
              <a:lnSpc>
                <a:spcPct val="90000"/>
              </a:lnSpc>
              <a:spcBef>
                <a:spcPts val="0"/>
              </a:spcBef>
              <a:spcAft>
                <a:spcPts val="50"/>
              </a:spcAft>
            </a:pPr>
            <a:r>
              <a:rPr lang="en-US" sz="4400" b="1" kern="1400" dirty="0">
                <a:ln>
                  <a:noFill/>
                </a:ln>
                <a:solidFill>
                  <a:schemeClr val="accent2">
                    <a:lumMod val="50000"/>
                  </a:schemeClr>
                </a:solidFill>
                <a:effectLst/>
                <a:latin typeface="Arial" panose="020B0604020202020204" pitchFamily="34" charset="0"/>
              </a:rPr>
              <a:t>What are PFAS? </a:t>
            </a:r>
            <a:br>
              <a:rPr lang="en-US" sz="2800" kern="1400" dirty="0">
                <a:ln>
                  <a:noFill/>
                </a:ln>
                <a:effectLst/>
                <a:latin typeface="Arial" panose="020B0604020202020204" pitchFamily="34" charset="0"/>
              </a:rPr>
            </a:br>
            <a:r>
              <a:rPr lang="en-US" sz="2800" kern="1400" dirty="0">
                <a:ln>
                  <a:noFill/>
                </a:ln>
                <a:effectLst/>
                <a:latin typeface="Calibri" panose="020F0502020204030204" pitchFamily="34" charset="0"/>
              </a:rPr>
              <a:t> </a:t>
            </a:r>
            <a:br>
              <a:rPr lang="en-US" sz="2800" kern="1400" dirty="0">
                <a:ln>
                  <a:noFill/>
                </a:ln>
                <a:effectLst/>
                <a:latin typeface="Calibri" panose="020F0502020204030204" pitchFamily="34" charset="0"/>
              </a:rPr>
            </a:br>
            <a:endParaRPr lang="en-US" sz="2800" dirty="0"/>
          </a:p>
        </p:txBody>
      </p:sp>
      <p:pic>
        <p:nvPicPr>
          <p:cNvPr id="1026" name="Picture 2" descr="Diagram&#10;&#10;Description automatically generated with medium confidence">
            <a:extLst>
              <a:ext uri="{FF2B5EF4-FFF2-40B4-BE49-F238E27FC236}">
                <a16:creationId xmlns:a16="http://schemas.microsoft.com/office/drawing/2014/main" id="{B8B96118-B5B4-38A3-3464-EE2E01F63B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7888" y="1443790"/>
            <a:ext cx="4156407" cy="432081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Content Placeholder 2">
            <a:extLst>
              <a:ext uri="{FF2B5EF4-FFF2-40B4-BE49-F238E27FC236}">
                <a16:creationId xmlns:a16="http://schemas.microsoft.com/office/drawing/2014/main" id="{77759F75-7D32-DC68-A012-4DD8FB9C7F51}"/>
              </a:ext>
            </a:extLst>
          </p:cNvPr>
          <p:cNvSpPr>
            <a:spLocks noGrp="1"/>
          </p:cNvSpPr>
          <p:nvPr>
            <p:ph idx="1"/>
          </p:nvPr>
        </p:nvSpPr>
        <p:spPr>
          <a:xfrm>
            <a:off x="4860323" y="1548062"/>
            <a:ext cx="4901298" cy="4381099"/>
          </a:xfrm>
        </p:spPr>
        <p:txBody>
          <a:bodyPr>
            <a:normAutofit lnSpcReduction="10000"/>
          </a:bodyPr>
          <a:lstStyle/>
          <a:p>
            <a:pPr marR="17780">
              <a:spcBef>
                <a:spcPts val="0"/>
              </a:spcBef>
            </a:pPr>
            <a:r>
              <a:rPr lang="en-US" sz="2000" kern="1400" dirty="0">
                <a:ln>
                  <a:noFill/>
                </a:ln>
                <a:effectLst/>
                <a:latin typeface="Arial" panose="020B0604020202020204" pitchFamily="34" charset="0"/>
              </a:rPr>
              <a:t>Per- and polyfluoroalkyl substances, also known as PFAS or “forever chemicals,” are a group of over 12,000+ man-made, toxic chemicals used in a variety of products. </a:t>
            </a:r>
          </a:p>
          <a:p>
            <a:pPr marL="0" marR="17780" indent="0">
              <a:spcBef>
                <a:spcPts val="0"/>
              </a:spcBef>
              <a:buNone/>
            </a:pPr>
            <a:endParaRPr lang="en-US" sz="1200" kern="1400" dirty="0">
              <a:ln>
                <a:noFill/>
              </a:ln>
              <a:effectLst/>
              <a:latin typeface="Arial" panose="020B0604020202020204" pitchFamily="34" charset="0"/>
            </a:endParaRPr>
          </a:p>
          <a:p>
            <a:pPr marR="17780">
              <a:spcBef>
                <a:spcPts val="0"/>
              </a:spcBef>
            </a:pPr>
            <a:r>
              <a:rPr lang="en-US" sz="2000" kern="1400" dirty="0">
                <a:ln>
                  <a:noFill/>
                </a:ln>
                <a:effectLst/>
                <a:latin typeface="Arial" panose="020B0604020202020204" pitchFamily="34" charset="0"/>
              </a:rPr>
              <a:t>PFAS are bio-accumulative and </a:t>
            </a:r>
            <a:r>
              <a:rPr lang="en-US" sz="2000" kern="1400" dirty="0">
                <a:latin typeface="Arial" panose="020B0604020202020204" pitchFamily="34" charset="0"/>
              </a:rPr>
              <a:t>travel through air, water, soil, dust, and food.</a:t>
            </a:r>
          </a:p>
          <a:p>
            <a:pPr marL="0" marR="17780" indent="0">
              <a:spcBef>
                <a:spcPts val="0"/>
              </a:spcBef>
              <a:buNone/>
            </a:pPr>
            <a:endParaRPr lang="en-US" sz="1200" kern="1400" dirty="0">
              <a:ln>
                <a:noFill/>
              </a:ln>
              <a:effectLst/>
              <a:latin typeface="Arial" panose="020B0604020202020204" pitchFamily="34" charset="0"/>
            </a:endParaRPr>
          </a:p>
          <a:p>
            <a:pPr marR="17780">
              <a:spcBef>
                <a:spcPts val="0"/>
              </a:spcBef>
            </a:pPr>
            <a:r>
              <a:rPr lang="en-US" sz="2000" kern="1400" dirty="0">
                <a:ln>
                  <a:noFill/>
                </a:ln>
                <a:effectLst/>
                <a:latin typeface="Arial" panose="020B0604020202020204" pitchFamily="34" charset="0"/>
              </a:rPr>
              <a:t>Two types of PFAS -- PFOA and PFOS -- have been phased out of production in the US, but not out of our environment. However, these two types have been replaced by other forms of PFAS that also cause severe threats to our health and environment.  </a:t>
            </a:r>
          </a:p>
          <a:p>
            <a:pPr marL="0" marR="0" indent="0">
              <a:spcBef>
                <a:spcPts val="0"/>
              </a:spcBef>
              <a:spcAft>
                <a:spcPts val="600"/>
              </a:spcAft>
            </a:pPr>
            <a:endParaRPr lang="en-US" kern="1400" dirty="0">
              <a:ln>
                <a:noFill/>
              </a:ln>
              <a:effectLst/>
              <a:latin typeface="Calibri" panose="020F0502020204030204" pitchFamily="34" charset="0"/>
            </a:endParaRPr>
          </a:p>
          <a:p>
            <a:endParaRPr lang="en-US" dirty="0"/>
          </a:p>
        </p:txBody>
      </p:sp>
    </p:spTree>
    <p:extLst>
      <p:ext uri="{BB962C8B-B14F-4D97-AF65-F5344CB8AC3E}">
        <p14:creationId xmlns:p14="http://schemas.microsoft.com/office/powerpoint/2010/main" val="2401078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holding a sign&#10;&#10;Description automatically generated">
            <a:extLst>
              <a:ext uri="{FF2B5EF4-FFF2-40B4-BE49-F238E27FC236}">
                <a16:creationId xmlns:a16="http://schemas.microsoft.com/office/drawing/2014/main" id="{77E1008E-1D4A-18ED-1E4E-550BDE95785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300" r="1234" b="2"/>
          <a:stretch/>
        </p:blipFill>
        <p:spPr>
          <a:xfrm>
            <a:off x="4146884" y="-110067"/>
            <a:ext cx="685534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90E9955-0084-9D95-3DF8-BA9B019E30D6}"/>
              </a:ext>
            </a:extLst>
          </p:cNvPr>
          <p:cNvSpPr>
            <a:spLocks noGrp="1"/>
          </p:cNvSpPr>
          <p:nvPr>
            <p:ph type="title"/>
          </p:nvPr>
        </p:nvSpPr>
        <p:spPr>
          <a:xfrm>
            <a:off x="347133" y="485776"/>
            <a:ext cx="4181323" cy="1276350"/>
          </a:xfrm>
        </p:spPr>
        <p:txBody>
          <a:bodyPr>
            <a:noAutofit/>
          </a:bodyPr>
          <a:lstStyle/>
          <a:p>
            <a:r>
              <a:rPr lang="en-US" b="1" dirty="0">
                <a:solidFill>
                  <a:schemeClr val="accent1">
                    <a:lumMod val="50000"/>
                  </a:schemeClr>
                </a:solidFill>
                <a:latin typeface="Arial" panose="020B0604020202020204" pitchFamily="34" charset="0"/>
                <a:cs typeface="Arial" panose="020B0604020202020204" pitchFamily="34" charset="0"/>
              </a:rPr>
              <a:t>What actions can I take on PFAS?</a:t>
            </a:r>
          </a:p>
        </p:txBody>
      </p:sp>
      <p:sp>
        <p:nvSpPr>
          <p:cNvPr id="3" name="Content Placeholder 2">
            <a:extLst>
              <a:ext uri="{FF2B5EF4-FFF2-40B4-BE49-F238E27FC236}">
                <a16:creationId xmlns:a16="http://schemas.microsoft.com/office/drawing/2014/main" id="{F3B6C7BD-4144-6521-AE2A-143A55E05183}"/>
              </a:ext>
            </a:extLst>
          </p:cNvPr>
          <p:cNvSpPr>
            <a:spLocks noGrp="1"/>
          </p:cNvSpPr>
          <p:nvPr>
            <p:ph idx="1"/>
          </p:nvPr>
        </p:nvSpPr>
        <p:spPr>
          <a:xfrm>
            <a:off x="347133" y="1895475"/>
            <a:ext cx="4936067" cy="4762470"/>
          </a:xfrm>
        </p:spPr>
        <p:txBody>
          <a:bodyPr>
            <a:normAutofit fontScale="92500" lnSpcReduction="10000"/>
          </a:bodyPr>
          <a:lstStyle/>
          <a:p>
            <a:pPr>
              <a:lnSpc>
                <a:spcPct val="120000"/>
              </a:lnSpc>
              <a:spcBef>
                <a:spcPts val="0"/>
              </a:spcBef>
            </a:pPr>
            <a:r>
              <a:rPr lang="en-US" sz="2400" dirty="0">
                <a:latin typeface="Arial" panose="020B0604020202020204" pitchFamily="34" charset="0"/>
                <a:cs typeface="Arial" panose="020B0604020202020204" pitchFamily="34" charset="0"/>
              </a:rPr>
              <a:t>Educate yourself about PFAS.</a:t>
            </a:r>
          </a:p>
          <a:p>
            <a:pPr>
              <a:lnSpc>
                <a:spcPct val="120000"/>
              </a:lnSpc>
              <a:spcBef>
                <a:spcPts val="0"/>
              </a:spcBef>
            </a:pPr>
            <a:r>
              <a:rPr lang="en-US" sz="2400" dirty="0">
                <a:latin typeface="Arial" panose="020B0604020202020204" pitchFamily="34" charset="0"/>
                <a:cs typeface="Arial" panose="020B0604020202020204" pitchFamily="34" charset="0"/>
              </a:rPr>
              <a:t>Set up a Goggle Alert for PFAS. </a:t>
            </a:r>
          </a:p>
          <a:p>
            <a:pPr>
              <a:lnSpc>
                <a:spcPct val="120000"/>
              </a:lnSpc>
              <a:spcBef>
                <a:spcPts val="0"/>
              </a:spcBef>
            </a:pPr>
            <a:r>
              <a:rPr lang="en-US" sz="2400" dirty="0">
                <a:latin typeface="Arial" panose="020B0604020202020204" pitchFamily="34" charset="0"/>
                <a:cs typeface="Arial" panose="020B0604020202020204" pitchFamily="34" charset="0"/>
              </a:rPr>
              <a:t>Limit your use and purchase of products that have PFAS.</a:t>
            </a:r>
          </a:p>
          <a:p>
            <a:pPr>
              <a:lnSpc>
                <a:spcPct val="120000"/>
              </a:lnSpc>
              <a:spcBef>
                <a:spcPts val="0"/>
              </a:spcBef>
            </a:pPr>
            <a:r>
              <a:rPr lang="en-US" sz="2400" dirty="0">
                <a:latin typeface="Arial" panose="020B0604020202020204" pitchFamily="34" charset="0"/>
                <a:cs typeface="Arial" panose="020B0604020202020204" pitchFamily="34" charset="0"/>
              </a:rPr>
              <a:t>Write to manufacturers who use PFAS in their products.</a:t>
            </a:r>
          </a:p>
          <a:p>
            <a:pPr>
              <a:lnSpc>
                <a:spcPct val="120000"/>
              </a:lnSpc>
              <a:spcBef>
                <a:spcPts val="0"/>
              </a:spcBef>
            </a:pPr>
            <a:r>
              <a:rPr lang="en-US" sz="2400" dirty="0">
                <a:latin typeface="Arial" panose="020B0604020202020204" pitchFamily="34" charset="0"/>
                <a:cs typeface="Arial" panose="020B0604020202020204" pitchFamily="34" charset="0"/>
              </a:rPr>
              <a:t>Ask your city, hospital, school to stop buying products with PFAS.</a:t>
            </a:r>
          </a:p>
          <a:p>
            <a:pPr>
              <a:lnSpc>
                <a:spcPct val="120000"/>
              </a:lnSpc>
              <a:spcBef>
                <a:spcPts val="0"/>
              </a:spcBef>
            </a:pPr>
            <a:r>
              <a:rPr lang="en-US" sz="2400" dirty="0">
                <a:latin typeface="Arial" panose="020B0604020202020204" pitchFamily="34" charset="0"/>
                <a:cs typeface="Arial" panose="020B0604020202020204" pitchFamily="34" charset="0"/>
              </a:rPr>
              <a:t>Advocate for legislation to ban PFAS at the local level.</a:t>
            </a:r>
          </a:p>
          <a:p>
            <a:pPr>
              <a:lnSpc>
                <a:spcPct val="120000"/>
              </a:lnSpc>
              <a:spcBef>
                <a:spcPts val="0"/>
              </a:spcBef>
            </a:pPr>
            <a:r>
              <a:rPr lang="en-US" sz="2400" dirty="0">
                <a:latin typeface="Arial" panose="020B0604020202020204" pitchFamily="34" charset="0"/>
                <a:cs typeface="Arial" panose="020B0604020202020204" pitchFamily="34" charset="0"/>
              </a:rPr>
              <a:t>Advocate for legislation to ban PFAS at the national level.</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73BBAC65-8A8D-84E2-B656-07668B4641F0}"/>
              </a:ext>
            </a:extLst>
          </p:cNvPr>
          <p:cNvSpPr txBox="1"/>
          <p:nvPr/>
        </p:nvSpPr>
        <p:spPr>
          <a:xfrm>
            <a:off x="9649317" y="6657945"/>
            <a:ext cx="2542683"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laoms.org/the-new-climate-activism/">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extLst>
      <p:ext uri="{BB962C8B-B14F-4D97-AF65-F5344CB8AC3E}">
        <p14:creationId xmlns:p14="http://schemas.microsoft.com/office/powerpoint/2010/main" val="78628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hand holding a card&#10;&#10;Description automatically generated with low confidence">
            <a:extLst>
              <a:ext uri="{FF2B5EF4-FFF2-40B4-BE49-F238E27FC236}">
                <a16:creationId xmlns:a16="http://schemas.microsoft.com/office/drawing/2014/main" id="{0F11C5A6-01D4-33C3-97CD-A5028B2FFA2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860" t="4735" r="896" b="9152"/>
          <a:stretch/>
        </p:blipFill>
        <p:spPr>
          <a:xfrm>
            <a:off x="539170" y="254000"/>
            <a:ext cx="3516363" cy="2768599"/>
          </a:xfrm>
          <a:prstGeom prst="rect">
            <a:avLst/>
          </a:prstGeom>
        </p:spPr>
      </p:pic>
      <p:sp>
        <p:nvSpPr>
          <p:cNvPr id="2" name="Title 1">
            <a:extLst>
              <a:ext uri="{FF2B5EF4-FFF2-40B4-BE49-F238E27FC236}">
                <a16:creationId xmlns:a16="http://schemas.microsoft.com/office/drawing/2014/main" id="{AE86939B-E2D2-C02D-7109-D8C224CD8F88}"/>
              </a:ext>
            </a:extLst>
          </p:cNvPr>
          <p:cNvSpPr>
            <a:spLocks noGrp="1"/>
          </p:cNvSpPr>
          <p:nvPr>
            <p:ph type="title"/>
          </p:nvPr>
        </p:nvSpPr>
        <p:spPr>
          <a:xfrm>
            <a:off x="4055533" y="192061"/>
            <a:ext cx="5247551" cy="754423"/>
          </a:xfrm>
        </p:spPr>
        <p:txBody>
          <a:bodyPr anchor="t">
            <a:noAutofit/>
          </a:bodyPr>
          <a:lstStyle/>
          <a:p>
            <a:r>
              <a:rPr lang="en-US" sz="4400" b="1" dirty="0">
                <a:solidFill>
                  <a:schemeClr val="accent1">
                    <a:lumMod val="50000"/>
                  </a:schemeClr>
                </a:solidFill>
                <a:latin typeface="Arial" panose="020B0604020202020204" pitchFamily="34" charset="0"/>
                <a:cs typeface="Arial" panose="020B0604020202020204" pitchFamily="34" charset="0"/>
              </a:rPr>
              <a:t>Resources </a:t>
            </a:r>
            <a:br>
              <a:rPr lang="en-US" sz="4400" b="1" dirty="0">
                <a:solidFill>
                  <a:schemeClr val="accent1">
                    <a:lumMod val="50000"/>
                  </a:schemeClr>
                </a:solidFill>
                <a:latin typeface="Arial" panose="020B0604020202020204" pitchFamily="34" charset="0"/>
                <a:cs typeface="Arial" panose="020B0604020202020204" pitchFamily="34" charset="0"/>
              </a:rPr>
            </a:b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C40674-8CFF-B850-30C0-EB8D702A7062}"/>
              </a:ext>
            </a:extLst>
          </p:cNvPr>
          <p:cNvSpPr>
            <a:spLocks noGrp="1"/>
          </p:cNvSpPr>
          <p:nvPr>
            <p:ph idx="1"/>
          </p:nvPr>
        </p:nvSpPr>
        <p:spPr>
          <a:xfrm>
            <a:off x="448733" y="1090863"/>
            <a:ext cx="10467919" cy="6385204"/>
          </a:xfrm>
        </p:spPr>
        <p:txBody>
          <a:bodyPr>
            <a:normAutofit/>
          </a:bodyPr>
          <a:lstStyle/>
          <a:p>
            <a:pPr lvl="8">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www.militarypoisons.org</a:t>
            </a:r>
            <a:endParaRPr lang="en-US" sz="2000" b="1" dirty="0">
              <a:solidFill>
                <a:schemeClr val="accent1">
                  <a:lumMod val="50000"/>
                </a:schemeClr>
              </a:solidFill>
              <a:latin typeface="Arial" panose="020B0604020202020204" pitchFamily="34" charset="0"/>
              <a:cs typeface="Arial" panose="020B0604020202020204" pitchFamily="34" charset="0"/>
            </a:endParaRPr>
          </a:p>
          <a:p>
            <a:pPr lvl="8">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www.ewg.org</a:t>
            </a:r>
            <a:endParaRPr lang="en-US" sz="2000" b="1" dirty="0">
              <a:solidFill>
                <a:schemeClr val="accent1">
                  <a:lumMod val="50000"/>
                </a:schemeClr>
              </a:solidFill>
              <a:latin typeface="Arial" panose="020B0604020202020204" pitchFamily="34" charset="0"/>
              <a:cs typeface="Arial" panose="020B0604020202020204" pitchFamily="34" charset="0"/>
            </a:endParaRPr>
          </a:p>
          <a:p>
            <a:pPr lvl="8">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https://pfasproject.com</a:t>
            </a:r>
            <a:endParaRPr lang="en-US" sz="2000" b="1" dirty="0">
              <a:solidFill>
                <a:schemeClr val="accent1">
                  <a:lumMod val="50000"/>
                </a:schemeClr>
              </a:solidFill>
              <a:latin typeface="Arial" panose="020B0604020202020204" pitchFamily="34" charset="0"/>
              <a:cs typeface="Arial" panose="020B0604020202020204" pitchFamily="34" charset="0"/>
            </a:endParaRPr>
          </a:p>
          <a:p>
            <a:pPr lvl="8">
              <a:spcBef>
                <a:spcPts val="600"/>
              </a:spcBef>
            </a:pPr>
            <a:r>
              <a:rPr lang="en-US" sz="2000" b="1" i="1" dirty="0">
                <a:solidFill>
                  <a:schemeClr val="accent1">
                    <a:lumMod val="5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www.civilianexposure.org</a:t>
            </a:r>
            <a:endParaRPr lang="en-US" sz="2000" b="1" i="1" dirty="0">
              <a:solidFill>
                <a:schemeClr val="accent1">
                  <a:lumMod val="50000"/>
                </a:schemeClr>
              </a:solidFill>
              <a:latin typeface="Arial" panose="020B0604020202020204" pitchFamily="34" charset="0"/>
              <a:cs typeface="Arial" panose="020B0604020202020204" pitchFamily="34" charset="0"/>
            </a:endParaRPr>
          </a:p>
          <a:p>
            <a:pPr lvl="8">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https://pfascentral.org</a:t>
            </a:r>
            <a:endParaRPr lang="en-US" sz="2000" b="1" dirty="0">
              <a:solidFill>
                <a:schemeClr val="accent1">
                  <a:lumMod val="50000"/>
                </a:schemeClr>
              </a:solidFill>
              <a:latin typeface="Arial" panose="020B0604020202020204" pitchFamily="34" charset="0"/>
              <a:cs typeface="Arial" panose="020B0604020202020204" pitchFamily="34" charset="0"/>
            </a:endParaRPr>
          </a:p>
          <a:p>
            <a:pPr>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https://chemsec.org</a:t>
            </a:r>
            <a:endParaRPr lang="en-US" sz="2000" b="1" dirty="0">
              <a:solidFill>
                <a:schemeClr val="accent1">
                  <a:lumMod val="50000"/>
                </a:schemeClr>
              </a:solidFill>
              <a:latin typeface="Arial" panose="020B0604020202020204" pitchFamily="34" charset="0"/>
              <a:cs typeface="Arial" panose="020B0604020202020204" pitchFamily="34" charset="0"/>
            </a:endParaRPr>
          </a:p>
          <a:p>
            <a:pPr>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https://www.edc-free-europe.org/</a:t>
            </a:r>
            <a:endParaRPr lang="en-US" sz="2000" b="1" dirty="0">
              <a:solidFill>
                <a:schemeClr val="accent1">
                  <a:lumMod val="50000"/>
                </a:schemeClr>
              </a:solidFill>
              <a:latin typeface="Arial" panose="020B0604020202020204" pitchFamily="34" charset="0"/>
              <a:cs typeface="Arial" panose="020B0604020202020204" pitchFamily="34" charset="0"/>
            </a:endParaRPr>
          </a:p>
          <a:p>
            <a:pPr>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https://ipen.org</a:t>
            </a:r>
            <a:endParaRPr lang="en-US" sz="2000" b="1" dirty="0">
              <a:solidFill>
                <a:schemeClr val="accent1">
                  <a:lumMod val="50000"/>
                </a:schemeClr>
              </a:solidFill>
              <a:latin typeface="Arial" panose="020B0604020202020204" pitchFamily="34" charset="0"/>
              <a:cs typeface="Arial" panose="020B0604020202020204" pitchFamily="34" charset="0"/>
            </a:endParaRPr>
          </a:p>
          <a:p>
            <a:pPr>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https://echa.europa.eu</a:t>
            </a:r>
            <a:endParaRPr lang="en-US" sz="2000" b="1" dirty="0">
              <a:solidFill>
                <a:schemeClr val="accent1">
                  <a:lumMod val="50000"/>
                </a:schemeClr>
              </a:solidFill>
              <a:latin typeface="Arial" panose="020B0604020202020204" pitchFamily="34" charset="0"/>
              <a:cs typeface="Arial" panose="020B0604020202020204" pitchFamily="34" charset="0"/>
            </a:endParaRPr>
          </a:p>
          <a:p>
            <a:pPr>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https://www.who.int/health-topics/water-sanitation-and-hygiene-wash#tab=tab_1</a:t>
            </a:r>
            <a:endParaRPr lang="en-US" sz="2000" b="1" dirty="0">
              <a:solidFill>
                <a:schemeClr val="accent1">
                  <a:lumMod val="50000"/>
                </a:schemeClr>
              </a:solidFill>
              <a:latin typeface="Arial" panose="020B0604020202020204" pitchFamily="34" charset="0"/>
              <a:cs typeface="Arial" panose="020B0604020202020204" pitchFamily="34" charset="0"/>
            </a:endParaRPr>
          </a:p>
          <a:p>
            <a:pPr>
              <a:spcBef>
                <a:spcPts val="600"/>
              </a:spcBef>
            </a:pPr>
            <a:r>
              <a:rPr lang="en-US" sz="2000" b="1" dirty="0">
                <a:solidFill>
                  <a:schemeClr val="accent1">
                    <a:lumMod val="50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https://www.oecd.org/chemicalsafety/portal-perfluorinated-chemicals/countryinformation/ </a:t>
            </a:r>
            <a:endParaRPr lang="en-US" sz="2000" b="1" dirty="0">
              <a:solidFill>
                <a:schemeClr val="accent1">
                  <a:lumMod val="50000"/>
                </a:schemeClr>
              </a:solidFill>
              <a:latin typeface="Arial" panose="020B0604020202020204" pitchFamily="34" charset="0"/>
              <a:cs typeface="Arial" panose="020B0604020202020204" pitchFamily="34" charset="0"/>
            </a:endParaRPr>
          </a:p>
          <a:p>
            <a:pPr>
              <a:spcBef>
                <a:spcPts val="600"/>
              </a:spcBef>
            </a:pPr>
            <a:endParaRPr lang="en-US" sz="2000" b="1" i="1" dirty="0">
              <a:solidFill>
                <a:schemeClr val="accent1">
                  <a:lumMod val="50000"/>
                </a:schemeClr>
              </a:solidFill>
              <a:latin typeface="Arial" panose="020B0604020202020204" pitchFamily="34" charset="0"/>
              <a:cs typeface="Arial" panose="020B0604020202020204" pitchFamily="34" charset="0"/>
            </a:endParaRPr>
          </a:p>
          <a:p>
            <a:pPr>
              <a:spcBef>
                <a:spcPts val="600"/>
              </a:spcBef>
            </a:pPr>
            <a:endParaRPr lang="en-US" sz="2000" i="1" dirty="0">
              <a:solidFill>
                <a:schemeClr val="tx1"/>
              </a:solidFill>
              <a:latin typeface="Arial" panose="020B0604020202020204" pitchFamily="34" charset="0"/>
              <a:cs typeface="Arial" panose="020B0604020202020204" pitchFamily="34" charset="0"/>
            </a:endParaRPr>
          </a:p>
          <a:p>
            <a:pPr>
              <a:spcBef>
                <a:spcPts val="600"/>
              </a:spcBef>
            </a:pPr>
            <a:endParaRPr lang="en-US" i="1" dirty="0">
              <a:solidFill>
                <a:schemeClr val="tx1"/>
              </a:solidFill>
              <a:latin typeface="Arial" panose="020B0604020202020204" pitchFamily="34" charset="0"/>
              <a:cs typeface="Arial" panose="020B0604020202020204" pitchFamily="34" charset="0"/>
            </a:endParaRPr>
          </a:p>
          <a:p>
            <a:pPr>
              <a:spcBef>
                <a:spcPts val="600"/>
              </a:spcBef>
            </a:pPr>
            <a:endParaRPr lang="en-US" sz="2400" b="1" dirty="0">
              <a:solidFill>
                <a:schemeClr val="accent1">
                  <a:lumMod val="50000"/>
                </a:schemeClr>
              </a:solidFill>
              <a:latin typeface="Arial" panose="020B0604020202020204" pitchFamily="34" charset="0"/>
              <a:cs typeface="Arial" panose="020B0604020202020204" pitchFamily="34" charset="0"/>
            </a:endParaRPr>
          </a:p>
          <a:p>
            <a:pPr>
              <a:spcBef>
                <a:spcPts val="600"/>
              </a:spcBef>
            </a:pPr>
            <a:endParaRPr lang="en-US" sz="2400" b="1"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9DBD97-EA8C-7937-4546-CFD1DB0CCB60}"/>
              </a:ext>
            </a:extLst>
          </p:cNvPr>
          <p:cNvSpPr txBox="1"/>
          <p:nvPr/>
        </p:nvSpPr>
        <p:spPr>
          <a:xfrm>
            <a:off x="539170" y="5735365"/>
            <a:ext cx="8624555" cy="923330"/>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A project of the Women’s International League for Peace and Freedom Earth Democracy Committee.  For more information, contact Marguerite Adelman, WILPF Burlington Branch, at </a:t>
            </a:r>
            <a:r>
              <a:rPr lang="en-US" sz="1800" b="1" i="1" u="sng"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pfasinfo@wilpfus.org</a:t>
            </a:r>
            <a:endParaRPr lang="en-US" b="1"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10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8" name="Straight Connector 3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Isosceles Triangle 4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6" name="Isosceles Triangle 4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7" name="Isosceles Triangle 4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a:extLst>
              <a:ext uri="{FF2B5EF4-FFF2-40B4-BE49-F238E27FC236}">
                <a16:creationId xmlns:a16="http://schemas.microsoft.com/office/drawing/2014/main" id="{32A9857D-F751-0AF7-EDAB-61231605B13B}"/>
              </a:ext>
            </a:extLst>
          </p:cNvPr>
          <p:cNvSpPr>
            <a:spLocks noGrp="1"/>
          </p:cNvSpPr>
          <p:nvPr>
            <p:ph type="title"/>
          </p:nvPr>
        </p:nvSpPr>
        <p:spPr>
          <a:xfrm>
            <a:off x="982794" y="112296"/>
            <a:ext cx="8385044" cy="1163052"/>
          </a:xfrm>
        </p:spPr>
        <p:txBody>
          <a:bodyPr vert="horz" lIns="91440" tIns="45720" rIns="91440" bIns="45720" rtlCol="0" anchor="b">
            <a:normAutofit fontScale="90000"/>
          </a:bodyPr>
          <a:lstStyle/>
          <a:p>
            <a:pPr algn="ctr"/>
            <a:r>
              <a:rPr lang="en-US" sz="4800" b="1" dirty="0">
                <a:solidFill>
                  <a:schemeClr val="accent2">
                    <a:lumMod val="50000"/>
                  </a:schemeClr>
                </a:solidFill>
                <a:latin typeface="Arial" panose="020B0604020202020204" pitchFamily="34" charset="0"/>
                <a:cs typeface="Arial" panose="020B0604020202020204" pitchFamily="34" charset="0"/>
              </a:rPr>
              <a:t>Where do PFAS come from?</a:t>
            </a:r>
          </a:p>
        </p:txBody>
      </p:sp>
      <p:pic>
        <p:nvPicPr>
          <p:cNvPr id="11" name="Picture 10" descr="Diagram&#10;&#10;Description automatically generated">
            <a:extLst>
              <a:ext uri="{FF2B5EF4-FFF2-40B4-BE49-F238E27FC236}">
                <a16:creationId xmlns:a16="http://schemas.microsoft.com/office/drawing/2014/main" id="{FC840803-DA24-7C5C-7E1C-3DFC193AD57A}"/>
              </a:ext>
            </a:extLst>
          </p:cNvPr>
          <p:cNvPicPr>
            <a:picLocks noChangeAspect="1"/>
          </p:cNvPicPr>
          <p:nvPr/>
        </p:nvPicPr>
        <p:blipFill rotWithShape="1">
          <a:blip r:embed="rId2">
            <a:extLst>
              <a:ext uri="{28A0092B-C50C-407E-A947-70E740481C1C}">
                <a14:useLocalDpi xmlns:a14="http://schemas.microsoft.com/office/drawing/2010/main" val="0"/>
              </a:ext>
            </a:extLst>
          </a:blip>
          <a:srcRect l="28097" r="-1690" b="11034"/>
          <a:stretch/>
        </p:blipFill>
        <p:spPr>
          <a:xfrm>
            <a:off x="1435769" y="1275347"/>
            <a:ext cx="7736026" cy="5301915"/>
          </a:xfrm>
          <a:prstGeom prst="rect">
            <a:avLst/>
          </a:prstGeom>
        </p:spPr>
      </p:pic>
    </p:spTree>
    <p:extLst>
      <p:ext uri="{BB962C8B-B14F-4D97-AF65-F5344CB8AC3E}">
        <p14:creationId xmlns:p14="http://schemas.microsoft.com/office/powerpoint/2010/main" val="327668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81" name="Rectangle 308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83" name="Straight Connector 308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5" name="Straight Connector 308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8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8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91" name="Isosceles Triangle 309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9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95" name="Isosceles Triangle 309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97" name="Freeform: Shape 309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DF57A8C9-4EB5-C229-D2B1-4B6F38FDA138}"/>
              </a:ext>
            </a:extLst>
          </p:cNvPr>
          <p:cNvSpPr>
            <a:spLocks noGrp="1"/>
          </p:cNvSpPr>
          <p:nvPr>
            <p:ph idx="1"/>
          </p:nvPr>
        </p:nvSpPr>
        <p:spPr>
          <a:xfrm>
            <a:off x="6147394" y="1580092"/>
            <a:ext cx="6044606" cy="5058039"/>
          </a:xfrm>
        </p:spPr>
        <p:txBody>
          <a:bodyPr anchor="t">
            <a:normAutofit fontScale="77500" lnSpcReduction="20000"/>
          </a:bodyPr>
          <a:lstStyle/>
          <a:p>
            <a:pPr marL="0" marR="12522" indent="0">
              <a:lnSpc>
                <a:spcPct val="120000"/>
              </a:lnSpc>
              <a:spcBef>
                <a:spcPts val="0"/>
              </a:spcBef>
              <a:spcAft>
                <a:spcPts val="0"/>
              </a:spcAft>
              <a:buNone/>
            </a:pPr>
            <a:r>
              <a:rPr lang="en-US" sz="2000" kern="1400" dirty="0">
                <a:ln>
                  <a:noFill/>
                </a:ln>
                <a:solidFill>
                  <a:srgbClr val="FFFFFF"/>
                </a:solidFill>
                <a:effectLst/>
                <a:latin typeface="Arial" panose="020B0604020202020204" pitchFamily="34" charset="0"/>
              </a:rPr>
              <a:t>If you see the words “non-stick,” “water-resistant,”  “stain-resistant,” “grease-resistant,: or “long lasting,” you should check the product for PFAS. </a:t>
            </a:r>
          </a:p>
          <a:p>
            <a:pPr marL="0" marR="527050" indent="0">
              <a:lnSpc>
                <a:spcPct val="120000"/>
              </a:lnSpc>
              <a:spcBef>
                <a:spcPts val="0"/>
              </a:spcBef>
              <a:spcAft>
                <a:spcPts val="0"/>
              </a:spcAft>
              <a:buNone/>
            </a:pPr>
            <a:endParaRPr lang="en-US" sz="1500" kern="1400" dirty="0">
              <a:ln>
                <a:noFill/>
              </a:ln>
              <a:solidFill>
                <a:srgbClr val="FFFFFF"/>
              </a:solidFill>
              <a:effectLst/>
              <a:latin typeface="Arial" panose="020B0604020202020204" pitchFamily="34" charset="0"/>
            </a:endParaRP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Sunscreen</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67% contain harmful ingredients to children and adults</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Cosmetics</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48% of cosmetics contain PFAS chemicals</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Personal Care Products</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contact lenses</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dental floss, toilet paper, shampoos, conditioners, moisturizers, nail polish, female hygiene products, etc.</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Food:  </a:t>
            </a:r>
            <a:r>
              <a:rPr lang="en-US" sz="2100" kern="1400" dirty="0">
                <a:ln>
                  <a:noFill/>
                </a:ln>
                <a:solidFill>
                  <a:srgbClr val="FFFFFF"/>
                </a:solidFill>
                <a:effectLst/>
                <a:latin typeface="Arial" panose="020B0604020202020204" pitchFamily="34" charset="0"/>
              </a:rPr>
              <a:t>Seafood and some produce contain high amounts of PFAS</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Cleaning Products: </a:t>
            </a:r>
            <a:r>
              <a:rPr lang="en-US" sz="2100" kern="1400" dirty="0">
                <a:ln>
                  <a:noFill/>
                </a:ln>
                <a:solidFill>
                  <a:srgbClr val="FFFFFF"/>
                </a:solidFill>
                <a:effectLst/>
                <a:latin typeface="Arial" panose="020B0604020202020204" pitchFamily="34" charset="0"/>
              </a:rPr>
              <a:t>Floor wax </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Bug Repellants and Pesticides      </a:t>
            </a:r>
            <a:endParaRPr lang="en-US" sz="2100" b="1" kern="1400" dirty="0">
              <a:ln>
                <a:noFill/>
              </a:ln>
              <a:solidFill>
                <a:srgbClr val="FFFFFF"/>
              </a:solidFill>
              <a:effectLst/>
              <a:latin typeface="Arial" panose="020B0604020202020204" pitchFamily="34" charset="0"/>
            </a:endParaRP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Household and Consumer Products:  </a:t>
            </a:r>
            <a:r>
              <a:rPr lang="en-US" sz="2100" kern="1400" dirty="0">
                <a:ln>
                  <a:noFill/>
                </a:ln>
                <a:solidFill>
                  <a:srgbClr val="FFFFFF"/>
                </a:solidFill>
                <a:effectLst/>
                <a:latin typeface="Arial" panose="020B0604020202020204" pitchFamily="34" charset="0"/>
              </a:rPr>
              <a:t>rugs, paints, mattresses, clothing—especially outdoor and sports clothing, shoes, ski wax, artificial grass/turf, etc.</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Cookware and Food Containers</a:t>
            </a:r>
            <a:endParaRPr lang="en-US" sz="2100" b="1" kern="1400" dirty="0">
              <a:ln>
                <a:noFill/>
              </a:ln>
              <a:solidFill>
                <a:srgbClr val="FFFFFF"/>
              </a:solidFill>
              <a:effectLst/>
              <a:latin typeface="Arial" panose="020B0604020202020204" pitchFamily="34" charset="0"/>
            </a:endParaRP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Children’s Products</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diapers, clothing, etc.</a:t>
            </a:r>
          </a:p>
          <a:p>
            <a:pPr marR="527050">
              <a:lnSpc>
                <a:spcPct val="120000"/>
              </a:lnSpc>
              <a:spcBef>
                <a:spcPts val="0"/>
              </a:spcBef>
              <a:buClrTx/>
              <a:buFont typeface="Wingdings" panose="05000000000000000000" pitchFamily="2" charset="2"/>
              <a:buChar char="v"/>
            </a:pPr>
            <a:r>
              <a:rPr lang="en-US" sz="2100" b="1" i="1" kern="1400" dirty="0">
                <a:ln>
                  <a:noFill/>
                </a:ln>
                <a:solidFill>
                  <a:srgbClr val="FFFFFF"/>
                </a:solidFill>
                <a:effectLst/>
                <a:latin typeface="Arial" panose="020B0604020202020204" pitchFamily="34" charset="0"/>
              </a:rPr>
              <a:t>Water</a:t>
            </a:r>
            <a:r>
              <a:rPr lang="en-US" sz="2100" b="1" i="1" kern="1400" dirty="0">
                <a:solidFill>
                  <a:srgbClr val="FFFFFF"/>
                </a:solidFill>
                <a:latin typeface="Arial" panose="020B0604020202020204" pitchFamily="34" charset="0"/>
              </a:rPr>
              <a:t>: </a:t>
            </a:r>
            <a:r>
              <a:rPr lang="en-US" sz="2100" b="1" kern="1400" dirty="0">
                <a:ln>
                  <a:noFill/>
                </a:ln>
                <a:solidFill>
                  <a:srgbClr val="FFFFFF"/>
                </a:solidFill>
                <a:effectLst/>
                <a:latin typeface="Arial" panose="020B0604020202020204" pitchFamily="34" charset="0"/>
              </a:rPr>
              <a:t> </a:t>
            </a:r>
            <a:r>
              <a:rPr lang="en-US" sz="2100" kern="1400" dirty="0">
                <a:ln>
                  <a:noFill/>
                </a:ln>
                <a:solidFill>
                  <a:srgbClr val="FFFFFF"/>
                </a:solidFill>
                <a:effectLst/>
                <a:latin typeface="Arial" panose="020B0604020202020204" pitchFamily="34" charset="0"/>
              </a:rPr>
              <a:t>tap, bottled, and well water</a:t>
            </a:r>
          </a:p>
          <a:p>
            <a:pPr marL="0" marR="0" indent="0">
              <a:lnSpc>
                <a:spcPct val="90000"/>
              </a:lnSpc>
              <a:spcBef>
                <a:spcPts val="0"/>
              </a:spcBef>
              <a:spcAft>
                <a:spcPts val="600"/>
              </a:spcAft>
            </a:pPr>
            <a:endParaRPr lang="en-US" sz="1100" kern="1400" dirty="0">
              <a:ln>
                <a:noFill/>
              </a:ln>
              <a:solidFill>
                <a:srgbClr val="FFFFFF"/>
              </a:solidFill>
              <a:effectLst/>
              <a:latin typeface="Calibri" panose="020F0502020204030204" pitchFamily="34" charset="0"/>
            </a:endParaRPr>
          </a:p>
          <a:p>
            <a:pPr>
              <a:lnSpc>
                <a:spcPct val="90000"/>
              </a:lnSpc>
            </a:pPr>
            <a:endParaRPr lang="en-US" sz="1100" dirty="0">
              <a:solidFill>
                <a:srgbClr val="FFFFFF"/>
              </a:solidFill>
            </a:endParaRPr>
          </a:p>
        </p:txBody>
      </p:sp>
      <p:pic>
        <p:nvPicPr>
          <p:cNvPr id="3074" name="Picture 2">
            <a:extLst>
              <a:ext uri="{FF2B5EF4-FFF2-40B4-BE49-F238E27FC236}">
                <a16:creationId xmlns:a16="http://schemas.microsoft.com/office/drawing/2014/main" id="{C122DA0C-D9B7-D484-0CB9-E91F5D2E4E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763" y="485775"/>
            <a:ext cx="5764607" cy="5924549"/>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429A4FD4-7880-614C-BC17-CAA1EECD3986}"/>
              </a:ext>
            </a:extLst>
          </p:cNvPr>
          <p:cNvSpPr>
            <a:spLocks noGrp="1"/>
          </p:cNvSpPr>
          <p:nvPr>
            <p:ph type="title"/>
          </p:nvPr>
        </p:nvSpPr>
        <p:spPr>
          <a:xfrm>
            <a:off x="6247995" y="219869"/>
            <a:ext cx="5364200" cy="1314450"/>
          </a:xfrm>
        </p:spPr>
        <p:txBody>
          <a:bodyPr anchor="ctr">
            <a:normAutofit/>
          </a:bodyPr>
          <a:lstStyle/>
          <a:p>
            <a:r>
              <a:rPr lang="en-US" b="1" dirty="0">
                <a:solidFill>
                  <a:srgbClr val="FFFFFF"/>
                </a:solidFill>
                <a:latin typeface="Arial" panose="020B0604020202020204" pitchFamily="34" charset="0"/>
                <a:cs typeface="Arial" panose="020B0604020202020204" pitchFamily="34" charset="0"/>
              </a:rPr>
              <a:t>What products contain PFAS?</a:t>
            </a:r>
          </a:p>
        </p:txBody>
      </p:sp>
    </p:spTree>
    <p:extLst>
      <p:ext uri="{BB962C8B-B14F-4D97-AF65-F5344CB8AC3E}">
        <p14:creationId xmlns:p14="http://schemas.microsoft.com/office/powerpoint/2010/main" val="123990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5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0" name="Isosceles Triangle 205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4" name="Isosceles Triangle 206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65" name="Isosceles Triangle 206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useBgFill="1">
        <p:nvSpPr>
          <p:cNvPr id="2067" name="Rectangle 206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69" name="Rectangle 206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1" name="Straight Connector 207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3" name="Straight Connector 207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7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79" name="Isosceles Triangle 207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8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83" name="Isosceles Triangle 208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85" name="Freeform: Shape 208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2AC6F21-5CA4-0AB3-4004-157BBE8543BF}"/>
              </a:ext>
            </a:extLst>
          </p:cNvPr>
          <p:cNvSpPr>
            <a:spLocks noGrp="1"/>
          </p:cNvSpPr>
          <p:nvPr>
            <p:ph type="ctrTitle"/>
          </p:nvPr>
        </p:nvSpPr>
        <p:spPr>
          <a:xfrm>
            <a:off x="6537292" y="1010653"/>
            <a:ext cx="5549933" cy="521368"/>
          </a:xfrm>
        </p:spPr>
        <p:txBody>
          <a:bodyPr vert="horz" lIns="91440" tIns="45720" rIns="91440" bIns="45720" rtlCol="0" anchor="ctr">
            <a:normAutofit fontScale="90000"/>
          </a:bodyPr>
          <a:lstStyle/>
          <a:p>
            <a:pPr marL="0" marR="0" indent="0" algn="l">
              <a:lnSpc>
                <a:spcPct val="90000"/>
              </a:lnSpc>
              <a:spcAft>
                <a:spcPts val="0"/>
              </a:spcAft>
            </a:pPr>
            <a:r>
              <a:rPr lang="en-US" sz="3600" b="1" dirty="0">
                <a:ln>
                  <a:noFill/>
                </a:ln>
                <a:solidFill>
                  <a:srgbClr val="FFFFFF"/>
                </a:solidFill>
                <a:effectLst/>
                <a:latin typeface="Arial" panose="020B0604020202020204" pitchFamily="34" charset="0"/>
                <a:cs typeface="Arial" panose="020B0604020202020204" pitchFamily="34" charset="0"/>
              </a:rPr>
              <a:t>Why should we be concerned about PFAS? </a:t>
            </a:r>
            <a:br>
              <a:rPr lang="en-US" sz="3100" dirty="0">
                <a:ln>
                  <a:noFill/>
                </a:ln>
                <a:solidFill>
                  <a:srgbClr val="FFFFFF"/>
                </a:solidFill>
                <a:effectLst/>
              </a:rPr>
            </a:br>
            <a:r>
              <a:rPr lang="en-US" sz="3100" dirty="0">
                <a:ln>
                  <a:noFill/>
                </a:ln>
                <a:solidFill>
                  <a:srgbClr val="FFFFFF"/>
                </a:solidFill>
                <a:effectLst/>
              </a:rPr>
              <a:t> </a:t>
            </a:r>
            <a:br>
              <a:rPr lang="en-US" sz="3100" dirty="0">
                <a:ln>
                  <a:noFill/>
                </a:ln>
                <a:solidFill>
                  <a:srgbClr val="FFFFFF"/>
                </a:solidFill>
                <a:effectLst/>
              </a:rPr>
            </a:br>
            <a:endParaRPr lang="en-US" sz="3100" dirty="0">
              <a:solidFill>
                <a:srgbClr val="FFFFFF"/>
              </a:solidFill>
            </a:endParaRPr>
          </a:p>
        </p:txBody>
      </p:sp>
      <p:sp>
        <p:nvSpPr>
          <p:cNvPr id="3" name="Subtitle 2">
            <a:extLst>
              <a:ext uri="{FF2B5EF4-FFF2-40B4-BE49-F238E27FC236}">
                <a16:creationId xmlns:a16="http://schemas.microsoft.com/office/drawing/2014/main" id="{33887D9E-E448-743D-F2D6-EF4D9CBF9BDC}"/>
              </a:ext>
            </a:extLst>
          </p:cNvPr>
          <p:cNvSpPr>
            <a:spLocks noGrp="1"/>
          </p:cNvSpPr>
          <p:nvPr>
            <p:ph type="subTitle" idx="1"/>
          </p:nvPr>
        </p:nvSpPr>
        <p:spPr>
          <a:xfrm>
            <a:off x="6579656" y="1588168"/>
            <a:ext cx="5392829" cy="5149515"/>
          </a:xfrm>
        </p:spPr>
        <p:txBody>
          <a:bodyPr vert="horz" lIns="91440" tIns="45720" rIns="91440" bIns="45720" rtlCol="0" anchor="t">
            <a:normAutofit fontScale="77500" lnSpcReduction="20000"/>
          </a:bodyPr>
          <a:lstStyle/>
          <a:p>
            <a:pPr marR="91440" algn="l"/>
            <a:r>
              <a:rPr lang="en-US" sz="3200" dirty="0">
                <a:ln>
                  <a:noFill/>
                </a:ln>
                <a:solidFill>
                  <a:srgbClr val="FFFFFF"/>
                </a:solidFill>
                <a:effectLst/>
                <a:latin typeface="Arial" panose="020B0604020202020204" pitchFamily="34" charset="0"/>
                <a:cs typeface="Arial" panose="020B0604020202020204" pitchFamily="34" charset="0"/>
              </a:rPr>
              <a:t>These chemicals may cause…</a:t>
            </a:r>
          </a:p>
          <a:p>
            <a:pPr marL="457200" marR="91440" indent="-457200" algn="l">
              <a:buClrTx/>
              <a:buFont typeface="Wingdings" panose="05000000000000000000" pitchFamily="2" charset="2"/>
              <a:buChar char="Ø"/>
            </a:pPr>
            <a:r>
              <a:rPr lang="en-US" sz="3200" dirty="0">
                <a:solidFill>
                  <a:srgbClr val="FFFFFF"/>
                </a:solidFill>
                <a:latin typeface="Arial" panose="020B0604020202020204" pitchFamily="34" charset="0"/>
                <a:cs typeface="Arial" panose="020B0604020202020204" pitchFamily="34" charset="0"/>
              </a:rPr>
              <a:t>v</a:t>
            </a:r>
            <a:r>
              <a:rPr lang="en-US" sz="3200" dirty="0">
                <a:ln>
                  <a:noFill/>
                </a:ln>
                <a:solidFill>
                  <a:srgbClr val="FFFFFF"/>
                </a:solidFill>
                <a:effectLst/>
                <a:latin typeface="Arial" panose="020B0604020202020204" pitchFamily="34" charset="0"/>
                <a:cs typeface="Arial" panose="020B0604020202020204" pitchFamily="34" charset="0"/>
              </a:rPr>
              <a:t>arious forms of cancer </a:t>
            </a:r>
          </a:p>
          <a:p>
            <a:pPr marL="457200" marR="91440" indent="-457200" algn="l">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thyroid disease</a:t>
            </a:r>
          </a:p>
          <a:p>
            <a:pPr marL="457200" marR="91440" indent="-457200" algn="l">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ulcerative colitis </a:t>
            </a:r>
          </a:p>
          <a:p>
            <a:pPr marL="457200" marR="91440" indent="-457200" algn="l">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high cholesterol</a:t>
            </a:r>
          </a:p>
          <a:p>
            <a:pPr marL="457200" marR="91440" indent="-457200" algn="l">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pregnancy-induced hypertension</a:t>
            </a:r>
          </a:p>
          <a:p>
            <a:pPr marL="457200" marR="91440" indent="-457200" algn="l">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weakened immune systems</a:t>
            </a:r>
          </a:p>
          <a:p>
            <a:pPr marL="457200" marR="91440" indent="-457200" algn="l">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reproductive health problems in both men and women </a:t>
            </a:r>
          </a:p>
          <a:p>
            <a:pPr marL="457200" marR="91440" indent="-457200" algn="l">
              <a:buClrTx/>
              <a:buFont typeface="Wingdings" panose="05000000000000000000" pitchFamily="2" charset="2"/>
              <a:buChar char="Ø"/>
            </a:pPr>
            <a:r>
              <a:rPr lang="en-US" sz="3200" dirty="0">
                <a:ln>
                  <a:noFill/>
                </a:ln>
                <a:solidFill>
                  <a:srgbClr val="FFFFFF"/>
                </a:solidFill>
                <a:effectLst/>
                <a:latin typeface="Arial" panose="020B0604020202020204" pitchFamily="34" charset="0"/>
                <a:cs typeface="Arial" panose="020B0604020202020204" pitchFamily="34" charset="0"/>
              </a:rPr>
              <a:t>learning and developmental disabilities in infants and children</a:t>
            </a:r>
          </a:p>
          <a:p>
            <a:pPr marL="457200" marR="91440" indent="-457200" algn="l">
              <a:buClrTx/>
              <a:buFont typeface="Wingdings" panose="05000000000000000000" pitchFamily="2" charset="2"/>
              <a:buChar char="Ø"/>
            </a:pPr>
            <a:r>
              <a:rPr lang="en-US" sz="3200" dirty="0">
                <a:solidFill>
                  <a:srgbClr val="FFFFFF"/>
                </a:solidFill>
                <a:latin typeface="Arial" panose="020B0604020202020204" pitchFamily="34" charset="0"/>
                <a:cs typeface="Arial" panose="020B0604020202020204" pitchFamily="34" charset="0"/>
              </a:rPr>
              <a:t>obesity</a:t>
            </a:r>
            <a:endParaRPr lang="en-US" sz="3200" dirty="0">
              <a:ln>
                <a:noFill/>
              </a:ln>
              <a:solidFill>
                <a:srgbClr val="FFFFFF"/>
              </a:solidFill>
              <a:effectLst/>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C9AD9561-DEBD-BDE0-6851-A0915B640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9222" b="20200"/>
          <a:stretch>
            <a:fillRect/>
          </a:stretch>
        </p:blipFill>
        <p:spPr bwMode="auto">
          <a:xfrm>
            <a:off x="410136" y="604112"/>
            <a:ext cx="5734644" cy="5612736"/>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4473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36D9-D576-FA5C-75BE-5587C8453D51}"/>
              </a:ext>
            </a:extLst>
          </p:cNvPr>
          <p:cNvSpPr>
            <a:spLocks noGrp="1"/>
          </p:cNvSpPr>
          <p:nvPr>
            <p:ph type="title"/>
          </p:nvPr>
        </p:nvSpPr>
        <p:spPr>
          <a:xfrm>
            <a:off x="1772652" y="370908"/>
            <a:ext cx="8796866" cy="768081"/>
          </a:xfrm>
        </p:spPr>
        <p:txBody>
          <a:bodyPr>
            <a:normAutofit fontScale="90000"/>
          </a:bodyPr>
          <a:lstStyle/>
          <a:p>
            <a:r>
              <a:rPr lang="en-US"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What are gendered impacts of PFAS?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201CC3D-18B7-754B-5668-365BAFBF3F17}"/>
              </a:ext>
            </a:extLst>
          </p:cNvPr>
          <p:cNvSpPr>
            <a:spLocks noGrp="1"/>
          </p:cNvSpPr>
          <p:nvPr>
            <p:ph idx="1"/>
          </p:nvPr>
        </p:nvSpPr>
        <p:spPr>
          <a:xfrm>
            <a:off x="1884946" y="1268059"/>
            <a:ext cx="7900737" cy="5175807"/>
          </a:xfrm>
        </p:spPr>
        <p:txBody>
          <a:bodyPr>
            <a:noAutofit/>
          </a:bodyPr>
          <a:lstStyle/>
          <a:p>
            <a:pPr marL="0" indent="0">
              <a:spcBef>
                <a:spcPts val="0"/>
              </a:spcBef>
              <a:buNone/>
            </a:pPr>
            <a:r>
              <a:rPr lang="en-US" sz="2000" b="1" i="1" dirty="0">
                <a:solidFill>
                  <a:schemeClr val="accent1">
                    <a:lumMod val="50000"/>
                  </a:schemeClr>
                </a:solidFill>
                <a:latin typeface="Arial" panose="020B0604020202020204" pitchFamily="34" charset="0"/>
                <a:cs typeface="Arial" panose="020B0604020202020204" pitchFamily="34" charset="0"/>
              </a:rPr>
              <a:t>Impacts of PFAS on Women, Pregnant Women, and Children</a:t>
            </a:r>
          </a:p>
          <a:p>
            <a:pPr>
              <a:spcBef>
                <a:spcPts val="0"/>
              </a:spcBef>
            </a:pPr>
            <a:r>
              <a:rPr lang="en-US" sz="2000" dirty="0">
                <a:solidFill>
                  <a:schemeClr val="tx1"/>
                </a:solidFill>
                <a:latin typeface="Arial" panose="020B0604020202020204" pitchFamily="34" charset="0"/>
                <a:cs typeface="Arial" panose="020B0604020202020204" pitchFamily="34" charset="0"/>
              </a:rPr>
              <a:t>PFAS has been shown to mimic estrogen, causing unexpected changes in how cells grow and develop. </a:t>
            </a:r>
          </a:p>
          <a:p>
            <a:pPr>
              <a:spcBef>
                <a:spcPts val="0"/>
              </a:spcBef>
            </a:pPr>
            <a:r>
              <a:rPr lang="en-US" sz="2000" dirty="0">
                <a:solidFill>
                  <a:schemeClr val="tx1"/>
                </a:solidFill>
                <a:latin typeface="Arial" panose="020B0604020202020204" pitchFamily="34" charset="0"/>
                <a:cs typeface="Arial" panose="020B0604020202020204" pitchFamily="34" charset="0"/>
              </a:rPr>
              <a:t>PFAS is linked to lower birth weights, child developmental issues, pre-eclampsia, menstrual irregularities, and fertility issues.</a:t>
            </a:r>
          </a:p>
          <a:p>
            <a:pPr>
              <a:spcBef>
                <a:spcPts val="0"/>
              </a:spcBef>
            </a:pPr>
            <a:r>
              <a:rPr lang="en-US" sz="2000" dirty="0">
                <a:solidFill>
                  <a:schemeClr val="tx1"/>
                </a:solidFill>
                <a:latin typeface="Arial" panose="020B0604020202020204" pitchFamily="34" charset="0"/>
                <a:cs typeface="Arial" panose="020B0604020202020204" pitchFamily="34" charset="0"/>
              </a:rPr>
              <a:t>PFAS cross the placenta, is detected in cord serum, and is transmitted to newborns and infants via contaminated breast milk. </a:t>
            </a:r>
          </a:p>
          <a:p>
            <a:pPr>
              <a:spcBef>
                <a:spcPts val="0"/>
              </a:spcBef>
            </a:pPr>
            <a:r>
              <a:rPr lang="en-US" sz="2000" dirty="0">
                <a:solidFill>
                  <a:schemeClr val="tx1"/>
                </a:solidFill>
                <a:latin typeface="Arial" panose="020B0604020202020204" pitchFamily="34" charset="0"/>
                <a:cs typeface="Arial" panose="020B0604020202020204" pitchFamily="34" charset="0"/>
              </a:rPr>
              <a:t>PFAS may cause breast or cervical cancer</a:t>
            </a:r>
          </a:p>
          <a:p>
            <a:pPr marL="0" indent="0">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2000" b="1" i="1" dirty="0">
                <a:solidFill>
                  <a:schemeClr val="accent1">
                    <a:lumMod val="50000"/>
                  </a:schemeClr>
                </a:solidFill>
                <a:latin typeface="Arial" panose="020B0604020202020204" pitchFamily="34" charset="0"/>
                <a:cs typeface="Arial" panose="020B0604020202020204" pitchFamily="34" charset="0"/>
              </a:rPr>
              <a:t>Impacts of PFAS on Men</a:t>
            </a:r>
          </a:p>
          <a:p>
            <a:pPr>
              <a:spcBef>
                <a:spcPts val="0"/>
              </a:spcBef>
            </a:pPr>
            <a:r>
              <a:rPr lang="en-US" sz="2000" dirty="0">
                <a:solidFill>
                  <a:schemeClr val="tx1"/>
                </a:solidFill>
                <a:latin typeface="Arial" panose="020B0604020202020204" pitchFamily="34" charset="0"/>
                <a:cs typeface="Arial" panose="020B0604020202020204" pitchFamily="34" charset="0"/>
              </a:rPr>
              <a:t>PFAS can cause fertility issues in men.</a:t>
            </a:r>
          </a:p>
          <a:p>
            <a:pPr>
              <a:spcBef>
                <a:spcPts val="0"/>
              </a:spcBef>
            </a:pPr>
            <a:r>
              <a:rPr lang="en-US" sz="2000" dirty="0">
                <a:solidFill>
                  <a:schemeClr val="tx1"/>
                </a:solidFill>
                <a:latin typeface="Arial" panose="020B0604020202020204" pitchFamily="34" charset="0"/>
                <a:cs typeface="Arial" panose="020B0604020202020204" pitchFamily="34" charset="0"/>
              </a:rPr>
              <a:t>PFAS can cause male babies to have smaller penises.</a:t>
            </a:r>
          </a:p>
          <a:p>
            <a:pPr>
              <a:spcBef>
                <a:spcPts val="0"/>
              </a:spcBef>
            </a:pPr>
            <a:r>
              <a:rPr lang="en-US" sz="2000" dirty="0">
                <a:solidFill>
                  <a:schemeClr val="tx1"/>
                </a:solidFill>
                <a:latin typeface="Arial" panose="020B0604020202020204" pitchFamily="34" charset="0"/>
                <a:cs typeface="Arial" panose="020B0604020202020204" pitchFamily="34" charset="0"/>
              </a:rPr>
              <a:t>PFAS may cause men to develop testicular cancer. </a:t>
            </a:r>
          </a:p>
        </p:txBody>
      </p:sp>
      <p:pic>
        <p:nvPicPr>
          <p:cNvPr id="5" name="Picture 4" descr="A person and person pictograms&#10;&#10;Description automatically generated">
            <a:extLst>
              <a:ext uri="{FF2B5EF4-FFF2-40B4-BE49-F238E27FC236}">
                <a16:creationId xmlns:a16="http://schemas.microsoft.com/office/drawing/2014/main" id="{3A07AC0B-3CD6-964D-7055-7281F51F024A}"/>
              </a:ext>
            </a:extLst>
          </p:cNvPr>
          <p:cNvPicPr>
            <a:picLocks noChangeAspect="1"/>
          </p:cNvPicPr>
          <p:nvPr/>
        </p:nvPicPr>
        <p:blipFill rotWithShape="1">
          <a:blip r:embed="rId2">
            <a:extLst>
              <a:ext uri="{28A0092B-C50C-407E-A947-70E740481C1C}">
                <a14:useLocalDpi xmlns:a14="http://schemas.microsoft.com/office/drawing/2010/main" val="0"/>
              </a:ext>
            </a:extLst>
          </a:blip>
          <a:srcRect l="12689" t="14269" r="54445" b="10760"/>
          <a:stretch/>
        </p:blipFill>
        <p:spPr>
          <a:xfrm>
            <a:off x="499556" y="4107512"/>
            <a:ext cx="1128716" cy="2574758"/>
          </a:xfrm>
          <a:prstGeom prst="rect">
            <a:avLst/>
          </a:prstGeom>
        </p:spPr>
      </p:pic>
      <p:pic>
        <p:nvPicPr>
          <p:cNvPr id="6" name="Picture 5" descr="A person and person pictograms&#10;&#10;Description automatically generated">
            <a:extLst>
              <a:ext uri="{FF2B5EF4-FFF2-40B4-BE49-F238E27FC236}">
                <a16:creationId xmlns:a16="http://schemas.microsoft.com/office/drawing/2014/main" id="{D0DB7CA9-2152-68E9-52F3-7E02714154E1}"/>
              </a:ext>
            </a:extLst>
          </p:cNvPr>
          <p:cNvPicPr>
            <a:picLocks noChangeAspect="1"/>
          </p:cNvPicPr>
          <p:nvPr/>
        </p:nvPicPr>
        <p:blipFill rotWithShape="1">
          <a:blip r:embed="rId2">
            <a:extLst>
              <a:ext uri="{28A0092B-C50C-407E-A947-70E740481C1C}">
                <a14:useLocalDpi xmlns:a14="http://schemas.microsoft.com/office/drawing/2010/main" val="0"/>
              </a:ext>
            </a:extLst>
          </a:blip>
          <a:srcRect l="49949" t="14269" r="11987" b="10760"/>
          <a:stretch/>
        </p:blipFill>
        <p:spPr>
          <a:xfrm>
            <a:off x="499556" y="1138989"/>
            <a:ext cx="1232991" cy="2553656"/>
          </a:xfrm>
          <a:prstGeom prst="rect">
            <a:avLst/>
          </a:prstGeom>
        </p:spPr>
      </p:pic>
    </p:spTree>
    <p:extLst>
      <p:ext uri="{BB962C8B-B14F-4D97-AF65-F5344CB8AC3E}">
        <p14:creationId xmlns:p14="http://schemas.microsoft.com/office/powerpoint/2010/main" val="219736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9F6A-93FF-AF3B-C0D6-11B0C19F99DA}"/>
              </a:ext>
            </a:extLst>
          </p:cNvPr>
          <p:cNvSpPr>
            <a:spLocks noGrp="1"/>
          </p:cNvSpPr>
          <p:nvPr>
            <p:ph type="title"/>
          </p:nvPr>
        </p:nvSpPr>
        <p:spPr>
          <a:xfrm>
            <a:off x="677334" y="513348"/>
            <a:ext cx="8596668" cy="663520"/>
          </a:xfrm>
        </p:spPr>
        <p:txBody>
          <a:bodyPr>
            <a:noAutofit/>
          </a:bodyPr>
          <a:lstStyle/>
          <a:p>
            <a:r>
              <a:rPr lang="en-US" sz="4000" dirty="0">
                <a:solidFill>
                  <a:schemeClr val="accent1">
                    <a:lumMod val="50000"/>
                  </a:schemeClr>
                </a:solidFill>
              </a:rPr>
              <a:t>PFAS-TOX Database</a:t>
            </a:r>
          </a:p>
        </p:txBody>
      </p:sp>
      <p:pic>
        <p:nvPicPr>
          <p:cNvPr id="5" name="Picture 4">
            <a:extLst>
              <a:ext uri="{FF2B5EF4-FFF2-40B4-BE49-F238E27FC236}">
                <a16:creationId xmlns:a16="http://schemas.microsoft.com/office/drawing/2014/main" id="{54521193-D894-9BE9-5D4A-94E1C8156A15}"/>
              </a:ext>
            </a:extLst>
          </p:cNvPr>
          <p:cNvPicPr>
            <a:picLocks noChangeAspect="1"/>
          </p:cNvPicPr>
          <p:nvPr/>
        </p:nvPicPr>
        <p:blipFill rotWithShape="1">
          <a:blip r:embed="rId2"/>
          <a:srcRect l="13403" t="13086" r="14513" b="4321"/>
          <a:stretch/>
        </p:blipFill>
        <p:spPr>
          <a:xfrm>
            <a:off x="677334" y="1145117"/>
            <a:ext cx="7504140" cy="4836484"/>
          </a:xfrm>
          <a:prstGeom prst="rect">
            <a:avLst/>
          </a:prstGeom>
        </p:spPr>
      </p:pic>
      <p:sp>
        <p:nvSpPr>
          <p:cNvPr id="6" name="TextBox 5">
            <a:extLst>
              <a:ext uri="{FF2B5EF4-FFF2-40B4-BE49-F238E27FC236}">
                <a16:creationId xmlns:a16="http://schemas.microsoft.com/office/drawing/2014/main" id="{3593E9AE-64F9-59CF-991F-237049305922}"/>
              </a:ext>
            </a:extLst>
          </p:cNvPr>
          <p:cNvSpPr txBox="1"/>
          <p:nvPr/>
        </p:nvSpPr>
        <p:spPr>
          <a:xfrm>
            <a:off x="677334" y="6023811"/>
            <a:ext cx="7792898" cy="369332"/>
          </a:xfrm>
          <a:prstGeom prst="rect">
            <a:avLst/>
          </a:prstGeom>
          <a:noFill/>
        </p:spPr>
        <p:txBody>
          <a:bodyPr wrap="square" rtlCol="0">
            <a:spAutoFit/>
          </a:bodyPr>
          <a:lstStyle/>
          <a:p>
            <a:r>
              <a:rPr lang="en-US" b="1" i="1" dirty="0">
                <a:solidFill>
                  <a:schemeClr val="accent1">
                    <a:lumMod val="50000"/>
                  </a:schemeClr>
                </a:solidFill>
                <a:hlinkClick r:id="rId3">
                  <a:extLst>
                    <a:ext uri="{A12FA001-AC4F-418D-AE19-62706E023703}">
                      <ahyp:hlinkClr xmlns:ahyp="http://schemas.microsoft.com/office/drawing/2018/hyperlinkcolor" val="tx"/>
                    </a:ext>
                  </a:extLst>
                </a:hlinkClick>
              </a:rPr>
              <a:t>https://pfastoxdatabase.org/</a:t>
            </a:r>
            <a:endParaRPr lang="en-US" b="1" i="1" dirty="0">
              <a:solidFill>
                <a:schemeClr val="accent1">
                  <a:lumMod val="50000"/>
                </a:schemeClr>
              </a:solidFill>
            </a:endParaRPr>
          </a:p>
        </p:txBody>
      </p:sp>
    </p:spTree>
    <p:extLst>
      <p:ext uri="{BB962C8B-B14F-4D97-AF65-F5344CB8AC3E}">
        <p14:creationId xmlns:p14="http://schemas.microsoft.com/office/powerpoint/2010/main" val="203204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87E80F8-259B-E3B5-C8A7-731C9FCC8801}"/>
              </a:ext>
            </a:extLst>
          </p:cNvPr>
          <p:cNvSpPr>
            <a:spLocks noGrp="1"/>
          </p:cNvSpPr>
          <p:nvPr/>
        </p:nvSpPr>
        <p:spPr>
          <a:xfrm>
            <a:off x="512620" y="332874"/>
            <a:ext cx="8777891" cy="681789"/>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accent1">
                    <a:lumMod val="50000"/>
                  </a:schemeClr>
                </a:solidFill>
                <a:latin typeface="Arial" panose="020B0604020202020204" pitchFamily="34" charset="0"/>
                <a:cs typeface="Arial" panose="020B0604020202020204" pitchFamily="34" charset="0"/>
              </a:rPr>
              <a:t>New EPA PFAS Analytic Tools</a:t>
            </a:r>
          </a:p>
        </p:txBody>
      </p:sp>
      <p:sp>
        <p:nvSpPr>
          <p:cNvPr id="8" name="Content Placeholder 2">
            <a:extLst>
              <a:ext uri="{FF2B5EF4-FFF2-40B4-BE49-F238E27FC236}">
                <a16:creationId xmlns:a16="http://schemas.microsoft.com/office/drawing/2014/main" id="{B42A1F90-1A8E-326C-8B65-99B439B2B64A}"/>
              </a:ext>
            </a:extLst>
          </p:cNvPr>
          <p:cNvSpPr>
            <a:spLocks noGrp="1"/>
          </p:cNvSpPr>
          <p:nvPr/>
        </p:nvSpPr>
        <p:spPr>
          <a:xfrm>
            <a:off x="369245" y="6163040"/>
            <a:ext cx="8921266" cy="3620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chemeClr val="accent1">
                    <a:lumMod val="50000"/>
                  </a:schemeClr>
                </a:solidFill>
                <a:hlinkClick r:id="rId2">
                  <a:extLst>
                    <a:ext uri="{A12FA001-AC4F-418D-AE19-62706E023703}">
                      <ahyp:hlinkClr xmlns:ahyp="http://schemas.microsoft.com/office/drawing/2018/hyperlinkcolor" val="tx"/>
                    </a:ext>
                  </a:extLst>
                </a:hlinkClick>
              </a:rPr>
              <a:t>https://awsedap.epa.gov/public/extensions/PFAS_Tools/PFAS_Tools.html</a:t>
            </a:r>
            <a:endParaRPr lang="en-US" sz="2000" b="1" dirty="0">
              <a:solidFill>
                <a:schemeClr val="accent1">
                  <a:lumMod val="50000"/>
                </a:schemeClr>
              </a:solidFill>
            </a:endParaRPr>
          </a:p>
        </p:txBody>
      </p:sp>
      <p:pic>
        <p:nvPicPr>
          <p:cNvPr id="9" name="Picture 8">
            <a:extLst>
              <a:ext uri="{FF2B5EF4-FFF2-40B4-BE49-F238E27FC236}">
                <a16:creationId xmlns:a16="http://schemas.microsoft.com/office/drawing/2014/main" id="{2B36035E-E71A-55AD-925D-DD13B1E5DCA2}"/>
              </a:ext>
            </a:extLst>
          </p:cNvPr>
          <p:cNvPicPr>
            <a:picLocks noChangeAspect="1"/>
          </p:cNvPicPr>
          <p:nvPr/>
        </p:nvPicPr>
        <p:blipFill rotWithShape="1">
          <a:blip r:embed="rId3"/>
          <a:srcRect l="17084" t="27294" r="694" b="8642"/>
          <a:stretch/>
        </p:blipFill>
        <p:spPr>
          <a:xfrm>
            <a:off x="512620" y="1014663"/>
            <a:ext cx="11310134" cy="4957011"/>
          </a:xfrm>
          <a:prstGeom prst="rect">
            <a:avLst/>
          </a:prstGeom>
        </p:spPr>
      </p:pic>
    </p:spTree>
    <p:extLst>
      <p:ext uri="{BB962C8B-B14F-4D97-AF65-F5344CB8AC3E}">
        <p14:creationId xmlns:p14="http://schemas.microsoft.com/office/powerpoint/2010/main" val="226276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EDB6-C561-E26A-64CB-0C8491721DDC}"/>
              </a:ext>
            </a:extLst>
          </p:cNvPr>
          <p:cNvSpPr>
            <a:spLocks noGrp="1"/>
          </p:cNvSpPr>
          <p:nvPr>
            <p:ph type="title"/>
          </p:nvPr>
        </p:nvSpPr>
        <p:spPr>
          <a:xfrm>
            <a:off x="677334" y="499533"/>
            <a:ext cx="8596668" cy="1430867"/>
          </a:xfrm>
        </p:spPr>
        <p:txBody>
          <a:bodyPr>
            <a:noAutofit/>
          </a:bodyPr>
          <a:lstStyle/>
          <a:p>
            <a:r>
              <a:rPr lang="en-US"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PFAS Contamination in Europe </a:t>
            </a:r>
            <a:br>
              <a:rPr lang="en-US" sz="32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br>
              <a:rPr lang="en-US" sz="32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sz="3200" b="1" dirty="0">
              <a:solidFill>
                <a:schemeClr val="accent1">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9A1D179-A2C6-52E8-0841-DC148B9AF4DC}"/>
              </a:ext>
            </a:extLst>
          </p:cNvPr>
          <p:cNvPicPr>
            <a:picLocks noChangeAspect="1"/>
          </p:cNvPicPr>
          <p:nvPr/>
        </p:nvPicPr>
        <p:blipFill rotWithShape="1">
          <a:blip r:embed="rId2"/>
          <a:srcRect l="19975" t="19508" r="37542" b="9149"/>
          <a:stretch/>
        </p:blipFill>
        <p:spPr>
          <a:xfrm>
            <a:off x="778932" y="1270000"/>
            <a:ext cx="7145868" cy="5219425"/>
          </a:xfrm>
          <a:prstGeom prst="rect">
            <a:avLst/>
          </a:prstGeom>
        </p:spPr>
      </p:pic>
      <p:sp>
        <p:nvSpPr>
          <p:cNvPr id="6" name="TextBox 5">
            <a:extLst>
              <a:ext uri="{FF2B5EF4-FFF2-40B4-BE49-F238E27FC236}">
                <a16:creationId xmlns:a16="http://schemas.microsoft.com/office/drawing/2014/main" id="{F48A3FD0-328B-914F-3140-014AD487CC28}"/>
              </a:ext>
            </a:extLst>
          </p:cNvPr>
          <p:cNvSpPr txBox="1"/>
          <p:nvPr/>
        </p:nvSpPr>
        <p:spPr>
          <a:xfrm>
            <a:off x="8026398" y="2413337"/>
            <a:ext cx="1913468" cy="2031325"/>
          </a:xfrm>
          <a:prstGeom prst="rect">
            <a:avLst/>
          </a:prstGeom>
          <a:noFill/>
        </p:spPr>
        <p:txBody>
          <a:bodyPr wrap="square" rtlCol="0">
            <a:spAutoFit/>
          </a:bodyPr>
          <a:lstStyle/>
          <a:p>
            <a:r>
              <a:rPr lang="en-US" b="1" dirty="0"/>
              <a:t>Le Monde:</a:t>
            </a:r>
          </a:p>
          <a:p>
            <a:r>
              <a:rPr lang="en-US" i="1" dirty="0"/>
              <a:t>Revealed:  The Massive Contamination of Europe by PFAS Forever Chemicals</a:t>
            </a:r>
          </a:p>
        </p:txBody>
      </p:sp>
    </p:spTree>
    <p:extLst>
      <p:ext uri="{BB962C8B-B14F-4D97-AF65-F5344CB8AC3E}">
        <p14:creationId xmlns:p14="http://schemas.microsoft.com/office/powerpoint/2010/main" val="30091152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3879</TotalTime>
  <Words>1845</Words>
  <Application>Microsoft Office PowerPoint</Application>
  <PresentationFormat>Widescreen</PresentationFormat>
  <Paragraphs>164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Times New Roman</vt:lpstr>
      <vt:lpstr>Trebuchet MS</vt:lpstr>
      <vt:lpstr>Wingdings</vt:lpstr>
      <vt:lpstr>Wingdings 3</vt:lpstr>
      <vt:lpstr>Facet</vt:lpstr>
      <vt:lpstr>Per- and PolyFluroAlkly Substances(PFAS):  Toxic Contamination without our Consent</vt:lpstr>
      <vt:lpstr>What are PFAS?    </vt:lpstr>
      <vt:lpstr>Where do PFAS come from?</vt:lpstr>
      <vt:lpstr>What products contain PFAS?</vt:lpstr>
      <vt:lpstr>Why should we be concerned about PFAS?    </vt:lpstr>
      <vt:lpstr>What are gendered impacts of PFAS? </vt:lpstr>
      <vt:lpstr>PFAS-TOX Database</vt:lpstr>
      <vt:lpstr>PowerPoint Presentation</vt:lpstr>
      <vt:lpstr>PFAS Contamination in Europe   </vt:lpstr>
      <vt:lpstr>Global Danger:  Wildlife at Risk from PFAS exposure  </vt:lpstr>
      <vt:lpstr>PowerPoint Presentation</vt:lpstr>
      <vt:lpstr>PowerPoint Presentation</vt:lpstr>
      <vt:lpstr>New Water and Regulations on PFAS</vt:lpstr>
      <vt:lpstr>PFAS and the  United Nations  Sustainable Development Goals </vt:lpstr>
      <vt:lpstr>PFAS  Remediation Systems</vt:lpstr>
      <vt:lpstr>How is PFAS linked to the military? </vt:lpstr>
      <vt:lpstr>USA Massive Military Empire</vt:lpstr>
      <vt:lpstr>The VT PFAS/Military Poisons Coalition </vt:lpstr>
      <vt:lpstr>How can I reduce my PFAS risk?</vt:lpstr>
      <vt:lpstr>What actions can I take on PFAS?</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PFAS   What you need to know  about “forever chemicals”</dc:title>
  <dc:creator>Marguerite Adelman</dc:creator>
  <cp:lastModifiedBy>Marguerite Adelman</cp:lastModifiedBy>
  <cp:revision>92</cp:revision>
  <cp:lastPrinted>2023-07-19T14:46:45Z</cp:lastPrinted>
  <dcterms:created xsi:type="dcterms:W3CDTF">2023-03-03T14:56:18Z</dcterms:created>
  <dcterms:modified xsi:type="dcterms:W3CDTF">2023-08-04T20:04:33Z</dcterms:modified>
</cp:coreProperties>
</file>